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1"/>
  </p:notesMasterIdLst>
  <p:sldIdLst>
    <p:sldId id="256" r:id="rId2"/>
    <p:sldId id="266" r:id="rId3"/>
    <p:sldId id="289" r:id="rId4"/>
    <p:sldId id="273" r:id="rId5"/>
    <p:sldId id="283" r:id="rId6"/>
    <p:sldId id="277" r:id="rId7"/>
    <p:sldId id="282" r:id="rId8"/>
    <p:sldId id="275" r:id="rId9"/>
    <p:sldId id="279" r:id="rId10"/>
    <p:sldId id="284" r:id="rId11"/>
    <p:sldId id="290" r:id="rId12"/>
    <p:sldId id="257" r:id="rId13"/>
    <p:sldId id="268" r:id="rId14"/>
    <p:sldId id="259" r:id="rId15"/>
    <p:sldId id="269" r:id="rId16"/>
    <p:sldId id="260" r:id="rId17"/>
    <p:sldId id="262" r:id="rId18"/>
    <p:sldId id="261" r:id="rId19"/>
    <p:sldId id="263" r:id="rId20"/>
    <p:sldId id="264" r:id="rId21"/>
    <p:sldId id="265" r:id="rId22"/>
    <p:sldId id="280" r:id="rId23"/>
    <p:sldId id="287" r:id="rId24"/>
    <p:sldId id="258" r:id="rId25"/>
    <p:sldId id="285" r:id="rId26"/>
    <p:sldId id="286" r:id="rId27"/>
    <p:sldId id="288" r:id="rId28"/>
    <p:sldId id="281" r:id="rId29"/>
    <p:sldId id="292"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627" autoAdjust="0"/>
    <p:restoredTop sz="71946" autoAdjust="0"/>
  </p:normalViewPr>
  <p:slideViewPr>
    <p:cSldViewPr snapToGrid="0" snapToObjects="1">
      <p:cViewPr varScale="1">
        <p:scale>
          <a:sx n="80" d="100"/>
          <a:sy n="80" d="100"/>
        </p:scale>
        <p:origin x="2272" y="192"/>
      </p:cViewPr>
      <p:guideLst>
        <p:guide orient="horz" pos="2160"/>
        <p:guide pos="2880"/>
      </p:guideLst>
    </p:cSldViewPr>
  </p:slideViewPr>
  <p:outlineViewPr>
    <p:cViewPr>
      <p:scale>
        <a:sx n="33" d="100"/>
        <a:sy n="33" d="100"/>
      </p:scale>
      <p:origin x="0" y="380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eg>
</file>

<file path=ppt/media/image16.png>
</file>

<file path=ppt/media/image2.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3BEF793-18C0-4040-95C8-6B98BBED1034}" type="datetimeFigureOut">
              <a:rPr lang="en-US" smtClean="0"/>
              <a:t>1/7/19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BA0ADA-4B29-4544-A1B6-526356B3554F}" type="slidenum">
              <a:rPr lang="en-US" smtClean="0"/>
              <a:t>‹#›</a:t>
            </a:fld>
            <a:endParaRPr lang="en-US"/>
          </a:p>
        </p:txBody>
      </p:sp>
    </p:spTree>
    <p:extLst>
      <p:ext uri="{BB962C8B-B14F-4D97-AF65-F5344CB8AC3E}">
        <p14:creationId xmlns:p14="http://schemas.microsoft.com/office/powerpoint/2010/main" val="282538752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(4/25/16 01:06) -----</a:t>
            </a:r>
          </a:p>
          <a:p>
            <a:r>
              <a:rPr lang="en-US"/>
              <a:t>In the standard cold dark matter (CDM) paradigm, the formation of galaxies is driven by the large-scale stucture of the universe and the formation of dark matter halos. Galaxies form by the c ooling and condensation of gas in the centers of the potential wells of extended virialized dark matter halos. in this picture, glaxy properties, such as luminosity or stellar mass, are expected to be tightly couple to th depth of the halo potential and thus to the mass.</a:t>
            </a:r>
          </a:p>
        </p:txBody>
      </p:sp>
      <p:sp>
        <p:nvSpPr>
          <p:cNvPr id="4" name="Slide Number Placeholder 3"/>
          <p:cNvSpPr>
            <a:spLocks noGrp="1"/>
          </p:cNvSpPr>
          <p:nvPr>
            <p:ph type="sldNum" sz="quarter" idx="10"/>
          </p:nvPr>
        </p:nvSpPr>
        <p:spPr/>
        <p:txBody>
          <a:bodyPr/>
          <a:lstStyle/>
          <a:p>
            <a:fld id="{32BA0ADA-4B29-4544-A1B6-526356B3554F}" type="slidenum">
              <a:rPr lang="en-US" smtClean="0"/>
              <a:t>2</a:t>
            </a:fld>
            <a:endParaRPr lang="en-US"/>
          </a:p>
        </p:txBody>
      </p:sp>
    </p:spTree>
    <p:extLst>
      <p:ext uri="{BB962C8B-B14F-4D97-AF65-F5344CB8AC3E}">
        <p14:creationId xmlns:p14="http://schemas.microsoft.com/office/powerpoint/2010/main" val="3324179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(4/25/16 10:02) -----</a:t>
            </a:r>
          </a:p>
          <a:p>
            <a:r>
              <a:rPr lang="en-US"/>
              <a:t>Dwarfs are interesting because they have shallow potential wells and are therefore sensitive to both stellar feedback and UV background feedback</a:t>
            </a:r>
          </a:p>
          <a:p>
            <a:r>
              <a:rPr lang="en-US"/>
              <a:t>10^10 M_sun is about the halo mass of a typical dwarf with stellar mass of 1e6 in current models.</a:t>
            </a:r>
          </a:p>
        </p:txBody>
      </p:sp>
      <p:sp>
        <p:nvSpPr>
          <p:cNvPr id="4" name="Slide Number Placeholder 3"/>
          <p:cNvSpPr>
            <a:spLocks noGrp="1"/>
          </p:cNvSpPr>
          <p:nvPr>
            <p:ph type="sldNum" sz="quarter" idx="10"/>
          </p:nvPr>
        </p:nvSpPr>
        <p:spPr/>
        <p:txBody>
          <a:bodyPr/>
          <a:lstStyle/>
          <a:p>
            <a:fld id="{32BA0ADA-4B29-4544-A1B6-526356B3554F}" type="slidenum">
              <a:rPr lang="en-US" smtClean="0"/>
              <a:t>3</a:t>
            </a:fld>
            <a:endParaRPr lang="en-US"/>
          </a:p>
        </p:txBody>
      </p:sp>
    </p:spTree>
    <p:extLst>
      <p:ext uri="{BB962C8B-B14F-4D97-AF65-F5344CB8AC3E}">
        <p14:creationId xmlns:p14="http://schemas.microsoft.com/office/powerpoint/2010/main" val="1729886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(4/25/16 01:24) -----</a:t>
            </a:r>
          </a:p>
          <a:p>
            <a:r>
              <a:rPr lang="en-US"/>
              <a:t>Cumulative circular velocity function</a:t>
            </a:r>
          </a:p>
        </p:txBody>
      </p:sp>
      <p:sp>
        <p:nvSpPr>
          <p:cNvPr id="4" name="Slide Number Placeholder 3"/>
          <p:cNvSpPr>
            <a:spLocks noGrp="1"/>
          </p:cNvSpPr>
          <p:nvPr>
            <p:ph type="sldNum" sz="quarter" idx="10"/>
          </p:nvPr>
        </p:nvSpPr>
        <p:spPr/>
        <p:txBody>
          <a:bodyPr/>
          <a:lstStyle/>
          <a:p>
            <a:fld id="{32BA0ADA-4B29-4544-A1B6-526356B3554F}" type="slidenum">
              <a:rPr lang="en-US" smtClean="0"/>
              <a:t>6</a:t>
            </a:fld>
            <a:endParaRPr lang="en-US"/>
          </a:p>
        </p:txBody>
      </p:sp>
    </p:spTree>
    <p:extLst>
      <p:ext uri="{BB962C8B-B14F-4D97-AF65-F5344CB8AC3E}">
        <p14:creationId xmlns:p14="http://schemas.microsoft.com/office/powerpoint/2010/main" val="38594499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(4/25/16 00:43) -----</a:t>
            </a:r>
          </a:p>
          <a:p>
            <a:r>
              <a:rPr lang="en-US"/>
              <a:t>Rotation curves of LSB and late-type, gas-rich dwarf galax- ies indicate the presence of constant-density or mildy cuspy (α ∼ −0.2) dark matter cores, contradicting the predictions of cosmological simulations. The most recent simulations still indicate resolved mass density slopes that are too steep to be easily reconciled with the observations (typically α ∼ −0.8 at a radius ∼ 0.1 kpc). Claims of shallow slopes at even smaller radii depend on the validity of the analytical description cho- sen for the mass-density profile.</a:t>
            </a:r>
          </a:p>
        </p:txBody>
      </p:sp>
      <p:sp>
        <p:nvSpPr>
          <p:cNvPr id="4" name="Slide Number Placeholder 3"/>
          <p:cNvSpPr>
            <a:spLocks noGrp="1"/>
          </p:cNvSpPr>
          <p:nvPr>
            <p:ph type="sldNum" sz="quarter" idx="10"/>
          </p:nvPr>
        </p:nvSpPr>
        <p:spPr/>
        <p:txBody>
          <a:bodyPr/>
          <a:lstStyle/>
          <a:p>
            <a:fld id="{32BA0ADA-4B29-4544-A1B6-526356B3554F}" type="slidenum">
              <a:rPr lang="en-US" smtClean="0"/>
              <a:t>7</a:t>
            </a:fld>
            <a:endParaRPr lang="en-US"/>
          </a:p>
        </p:txBody>
      </p:sp>
    </p:spTree>
    <p:extLst>
      <p:ext uri="{BB962C8B-B14F-4D97-AF65-F5344CB8AC3E}">
        <p14:creationId xmlns:p14="http://schemas.microsoft.com/office/powerpoint/2010/main" val="831033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(4/24/16 22:44) -----</a:t>
            </a:r>
          </a:p>
          <a:p>
            <a:r>
              <a:rPr lang="en-US"/>
              <a:t>Explain isolation criteria.</a:t>
            </a:r>
          </a:p>
          <a:p>
            <a:r>
              <a:rPr lang="en-US"/>
              <a:t>Explain zoom in techinique.</a:t>
            </a:r>
          </a:p>
          <a:p>
            <a:r>
              <a:rPr lang="en-US"/>
              <a:t>----- Meeting Notes (4/25/16 10:19) -----</a:t>
            </a:r>
          </a:p>
          <a:p>
            <a:r>
              <a:rPr lang="en-US"/>
              <a:t>halos at z=0 have on the order of 1e6 dm particles and 1e4 star particles</a:t>
            </a:r>
          </a:p>
        </p:txBody>
      </p:sp>
      <p:sp>
        <p:nvSpPr>
          <p:cNvPr id="4" name="Slide Number Placeholder 3"/>
          <p:cNvSpPr>
            <a:spLocks noGrp="1"/>
          </p:cNvSpPr>
          <p:nvPr>
            <p:ph type="sldNum" sz="quarter" idx="10"/>
          </p:nvPr>
        </p:nvSpPr>
        <p:spPr/>
        <p:txBody>
          <a:bodyPr/>
          <a:lstStyle/>
          <a:p>
            <a:fld id="{32BA0ADA-4B29-4544-A1B6-526356B3554F}" type="slidenum">
              <a:rPr lang="en-US" smtClean="0"/>
              <a:t>12</a:t>
            </a:fld>
            <a:endParaRPr lang="en-US"/>
          </a:p>
        </p:txBody>
      </p:sp>
    </p:spTree>
    <p:extLst>
      <p:ext uri="{BB962C8B-B14F-4D97-AF65-F5344CB8AC3E}">
        <p14:creationId xmlns:p14="http://schemas.microsoft.com/office/powerpoint/2010/main" val="89329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(4/24/16 23:11) -----</a:t>
            </a:r>
          </a:p>
          <a:p>
            <a:r>
              <a:rPr lang="en-US"/>
              <a:t>Red shaded region = energy to form a core</a:t>
            </a:r>
          </a:p>
          <a:p>
            <a:r>
              <a:rPr lang="en-US"/>
              <a:t>Black dots = 1kpc</a:t>
            </a:r>
          </a:p>
          <a:p>
            <a:r>
              <a:rPr lang="en-US"/>
              <a:t>Right axis is luminosity derived from a star formation efficiency tuned to reproduce the number of luminous satellites in our Galaxy. SNeII energy.</a:t>
            </a:r>
          </a:p>
        </p:txBody>
      </p:sp>
      <p:sp>
        <p:nvSpPr>
          <p:cNvPr id="4" name="Slide Number Placeholder 3"/>
          <p:cNvSpPr>
            <a:spLocks noGrp="1"/>
          </p:cNvSpPr>
          <p:nvPr>
            <p:ph type="sldNum" sz="quarter" idx="10"/>
          </p:nvPr>
        </p:nvSpPr>
        <p:spPr/>
        <p:txBody>
          <a:bodyPr/>
          <a:lstStyle/>
          <a:p>
            <a:fld id="{32BA0ADA-4B29-4544-A1B6-526356B3554F}" type="slidenum">
              <a:rPr lang="en-US" smtClean="0"/>
              <a:t>29</a:t>
            </a:fld>
            <a:endParaRPr lang="en-US"/>
          </a:p>
        </p:txBody>
      </p:sp>
    </p:spTree>
    <p:extLst>
      <p:ext uri="{BB962C8B-B14F-4D97-AF65-F5344CB8AC3E}">
        <p14:creationId xmlns:p14="http://schemas.microsoft.com/office/powerpoint/2010/main" val="1566340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72A77C5-9345-6745-AB13-A8843DCC2CDD}" type="datetimeFigureOut">
              <a:rPr lang="en-US" smtClean="0"/>
              <a:t>1/7/19</a:t>
            </a:fld>
            <a:endParaRPr lang="en-US"/>
          </a:p>
        </p:txBody>
      </p:sp>
      <p:sp>
        <p:nvSpPr>
          <p:cNvPr id="5" name="Footer Placeholder 4"/>
          <p:cNvSpPr>
            <a:spLocks noGrp="1"/>
          </p:cNvSpPr>
          <p:nvPr>
            <p:ph type="ftr" sz="quarter" idx="11"/>
          </p:nvPr>
        </p:nvSpPr>
        <p:spPr/>
        <p:txBody>
          <a:bodyPr/>
          <a:lstStyle/>
          <a:p>
            <a:endParaRPr lang="en-US"/>
          </a:p>
        </p:txBody>
      </p:sp>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73DFDD98-7280-9540-8528-1B4AF444DF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2A77C5-9345-6745-AB13-A8843DCC2CDD}" type="datetimeFigureOut">
              <a:rPr lang="en-US" smtClean="0"/>
              <a:t>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FDD98-7280-9540-8528-1B4AF444DF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2A77C5-9345-6745-AB13-A8843DCC2CDD}" type="datetimeFigureOut">
              <a:rPr lang="en-US" smtClean="0"/>
              <a:t>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FDD98-7280-9540-8528-1B4AF444DF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72A77C5-9345-6745-AB13-A8843DCC2CDD}" type="datetimeFigureOut">
              <a:rPr lang="en-US" smtClean="0"/>
              <a:t>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DFDD98-7280-9540-8528-1B4AF444DF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572A77C5-9345-6745-AB13-A8843DCC2CDD}" type="datetimeFigureOut">
              <a:rPr lang="en-US" smtClean="0"/>
              <a:t>1/7/19</a:t>
            </a:fld>
            <a:endParaRPr lang="en-US"/>
          </a:p>
        </p:txBody>
      </p:sp>
      <p:sp>
        <p:nvSpPr>
          <p:cNvPr id="8" name="Slide Number Placeholder 7"/>
          <p:cNvSpPr>
            <a:spLocks noGrp="1"/>
          </p:cNvSpPr>
          <p:nvPr>
            <p:ph type="sldNum" sz="quarter" idx="11"/>
          </p:nvPr>
        </p:nvSpPr>
        <p:spPr/>
        <p:txBody>
          <a:bodyPr/>
          <a:lstStyle/>
          <a:p>
            <a:fld id="{73DFDD98-7280-9540-8528-1B4AF444DFF9}"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72A77C5-9345-6745-AB13-A8843DCC2CDD}" type="datetimeFigureOut">
              <a:rPr lang="en-US" smtClean="0"/>
              <a:t>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DFDD98-7280-9540-8528-1B4AF444DF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72A77C5-9345-6745-AB13-A8843DCC2CDD}" type="datetimeFigureOut">
              <a:rPr lang="en-US" smtClean="0"/>
              <a:t>1/7/19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DFDD98-7280-9540-8528-1B4AF444DF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72A77C5-9345-6745-AB13-A8843DCC2CDD}" type="datetimeFigureOut">
              <a:rPr lang="en-US" smtClean="0"/>
              <a:t>1/7/19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DFDD98-7280-9540-8528-1B4AF444DF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2A77C5-9345-6745-AB13-A8843DCC2CDD}" type="datetimeFigureOut">
              <a:rPr lang="en-US" smtClean="0"/>
              <a:t>1/7/19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DFDD98-7280-9540-8528-1B4AF444DF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2A77C5-9345-6745-AB13-A8843DCC2CDD}" type="datetimeFigureOut">
              <a:rPr lang="en-US" smtClean="0"/>
              <a:t>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DFDD98-7280-9540-8528-1B4AF444DFF9}"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2A77C5-9345-6745-AB13-A8843DCC2CDD}" type="datetimeFigureOut">
              <a:rPr lang="en-US" smtClean="0"/>
              <a:t>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73DFDD98-7280-9540-8528-1B4AF444DFF9}"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smtClean="0"/>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718"/>
            <a:ext cx="5791200" cy="137160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572A77C5-9345-6745-AB13-A8843DCC2CDD}" type="datetimeFigureOut">
              <a:rPr lang="en-US" smtClean="0"/>
              <a:t>1/7/19</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chemeClr val="tx2"/>
                </a:solidFill>
              </a:defRPr>
            </a:lvl1pPr>
          </a:lstStyle>
          <a:p>
            <a:fld id="{73DFDD98-7280-9540-8528-1B4AF444DFF9}" type="slidenum">
              <a:rPr lang="en-US" smtClean="0"/>
              <a:t>‹#›</a:t>
            </a:fld>
            <a:endParaRPr lang="en-US"/>
          </a:p>
        </p:txBody>
      </p:sp>
      <p:sp>
        <p:nvSpPr>
          <p:cNvPr id="7" name="Rectangle 6"/>
          <p:cNvSpPr/>
          <p:nvPr/>
        </p:nvSpPr>
        <p:spPr>
          <a:xfrm>
            <a:off x="9001124" y="0"/>
            <a:ext cx="142876"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001124" y="1371600"/>
            <a:ext cx="142876"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 Id="rId3" Type="http://schemas.openxmlformats.org/officeDocument/2006/relationships/image" Target="../media/image11.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 Id="rId3" Type="http://schemas.openxmlformats.org/officeDocument/2006/relationships/image" Target="../media/image1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emf"/></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5400" smtClean="0"/>
              <a:t>Dwarf Galaxies on fire</a:t>
            </a:r>
            <a:endParaRPr lang="en-US" sz="4000" dirty="0"/>
          </a:p>
        </p:txBody>
      </p:sp>
      <p:sp>
        <p:nvSpPr>
          <p:cNvPr id="3" name="Subtitle 2"/>
          <p:cNvSpPr>
            <a:spLocks noGrp="1"/>
          </p:cNvSpPr>
          <p:nvPr>
            <p:ph type="subTitle" idx="1"/>
          </p:nvPr>
        </p:nvSpPr>
        <p:spPr/>
        <p:txBody>
          <a:bodyPr/>
          <a:lstStyle/>
          <a:p>
            <a:r>
              <a:rPr lang="en-US" dirty="0" smtClean="0"/>
              <a:t>Alex </a:t>
            </a:r>
            <a:r>
              <a:rPr lang="en-US" dirty="0" err="1" smtClean="0"/>
              <a:t>Fitts</a:t>
            </a:r>
            <a:endParaRPr lang="en-US" dirty="0" smtClean="0"/>
          </a:p>
          <a:p>
            <a:r>
              <a:rPr lang="en-US" dirty="0" smtClean="0"/>
              <a:t>UT theory seminar 4/25/16</a:t>
            </a:r>
            <a:endParaRPr lang="en-US" dirty="0"/>
          </a:p>
        </p:txBody>
      </p:sp>
    </p:spTree>
    <p:extLst>
      <p:ext uri="{BB962C8B-B14F-4D97-AF65-F5344CB8AC3E}">
        <p14:creationId xmlns:p14="http://schemas.microsoft.com/office/powerpoint/2010/main" val="35758189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0533" cy="1371600"/>
          </a:xfrm>
        </p:spPr>
        <p:txBody>
          <a:bodyPr>
            <a:normAutofit/>
          </a:bodyPr>
          <a:lstStyle/>
          <a:p>
            <a:r>
              <a:rPr lang="en-US" sz="3200" dirty="0" err="1" smtClean="0"/>
              <a:t>M</a:t>
            </a:r>
            <a:r>
              <a:rPr lang="en-US" sz="3200" baseline="-25000" dirty="0" err="1" smtClean="0"/>
              <a:t>halo</a:t>
            </a:r>
            <a:r>
              <a:rPr lang="en-US" sz="3200" baseline="-25000" dirty="0" smtClean="0"/>
              <a:t> </a:t>
            </a:r>
            <a:r>
              <a:rPr lang="en-US" sz="3200" dirty="0" smtClean="0"/>
              <a:t>~ 10</a:t>
            </a:r>
            <a:r>
              <a:rPr lang="en-US" sz="3200" baseline="30000" dirty="0" smtClean="0"/>
              <a:t>10 </a:t>
            </a:r>
            <a:r>
              <a:rPr lang="en-US" sz="3200" dirty="0" smtClean="0"/>
              <a:t>M</a:t>
            </a:r>
            <a:r>
              <a:rPr lang="en-US" sz="3200" baseline="-25000" dirty="0" smtClean="0">
                <a:latin typeface="Wingdings"/>
                <a:ea typeface="Wingdings"/>
                <a:cs typeface="Wingdings"/>
                <a:sym typeface="Wingdings"/>
              </a:rPr>
              <a:t></a:t>
            </a:r>
            <a:r>
              <a:rPr lang="en-US" sz="3200" baseline="30000" dirty="0" smtClean="0"/>
              <a:t> </a:t>
            </a:r>
            <a:r>
              <a:rPr lang="en-US" sz="3200" dirty="0" smtClean="0"/>
              <a:t>= Key mass scale</a:t>
            </a:r>
            <a:endParaRPr lang="en-US" sz="3200" dirty="0"/>
          </a:p>
        </p:txBody>
      </p:sp>
      <p:sp>
        <p:nvSpPr>
          <p:cNvPr id="3" name="Content Placeholder 2"/>
          <p:cNvSpPr>
            <a:spLocks noGrp="1"/>
          </p:cNvSpPr>
          <p:nvPr>
            <p:ph idx="1"/>
          </p:nvPr>
        </p:nvSpPr>
        <p:spPr/>
        <p:txBody>
          <a:bodyPr>
            <a:normAutofit/>
          </a:bodyPr>
          <a:lstStyle/>
          <a:p>
            <a:pPr marL="342900" indent="-342900">
              <a:buFont typeface="Arial"/>
              <a:buChar char="•"/>
            </a:pPr>
            <a:r>
              <a:rPr lang="en-US" sz="2400" dirty="0" smtClean="0"/>
              <a:t>Perfect range to test whether baryonic physics can alleviate the TBTF problem.</a:t>
            </a:r>
          </a:p>
          <a:p>
            <a:pPr marL="342900" indent="-342900">
              <a:buFont typeface="Arial"/>
              <a:buChar char="•"/>
            </a:pPr>
            <a:r>
              <a:rPr lang="en-US" sz="2400" dirty="0" smtClean="0"/>
              <a:t>Important threshold to understand what drives core formation in halos.</a:t>
            </a:r>
          </a:p>
        </p:txBody>
      </p:sp>
    </p:spTree>
    <p:extLst>
      <p:ext uri="{BB962C8B-B14F-4D97-AF65-F5344CB8AC3E}">
        <p14:creationId xmlns:p14="http://schemas.microsoft.com/office/powerpoint/2010/main" val="38361053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gov12fig2.pdf"/>
          <p:cNvPicPr>
            <a:picLocks noGrp="1" noChangeAspect="1"/>
          </p:cNvPicPr>
          <p:nvPr>
            <p:ph idx="1"/>
          </p:nvPr>
        </p:nvPicPr>
        <p:blipFill>
          <a:blip r:embed="rId2">
            <a:extLst>
              <a:ext uri="{28A0092B-C50C-407E-A947-70E740481C1C}">
                <a14:useLocalDpi xmlns:a14="http://schemas.microsoft.com/office/drawing/2010/main" val="0"/>
              </a:ext>
            </a:extLst>
          </a:blip>
          <a:srcRect l="-37114" r="-37114"/>
          <a:stretch>
            <a:fillRect/>
          </a:stretch>
        </p:blipFill>
        <p:spPr>
          <a:xfrm>
            <a:off x="-1455871" y="457200"/>
            <a:ext cx="11152028" cy="6400800"/>
          </a:xfrm>
        </p:spPr>
      </p:pic>
      <p:sp>
        <p:nvSpPr>
          <p:cNvPr id="5" name="TextBox 4"/>
          <p:cNvSpPr txBox="1"/>
          <p:nvPr/>
        </p:nvSpPr>
        <p:spPr>
          <a:xfrm>
            <a:off x="6032904" y="6443059"/>
            <a:ext cx="2844534" cy="369332"/>
          </a:xfrm>
          <a:prstGeom prst="rect">
            <a:avLst/>
          </a:prstGeom>
          <a:noFill/>
        </p:spPr>
        <p:txBody>
          <a:bodyPr wrap="square" rtlCol="0">
            <a:spAutoFit/>
          </a:bodyPr>
          <a:lstStyle/>
          <a:p>
            <a:r>
              <a:rPr lang="en-US" dirty="0" err="1" smtClean="0"/>
              <a:t>Governato</a:t>
            </a:r>
            <a:r>
              <a:rPr lang="en-US" dirty="0" smtClean="0"/>
              <a:t> et al. 2012</a:t>
            </a:r>
            <a:endParaRPr lang="en-US" dirty="0"/>
          </a:p>
        </p:txBody>
      </p:sp>
    </p:spTree>
    <p:extLst>
      <p:ext uri="{BB962C8B-B14F-4D97-AF65-F5344CB8AC3E}">
        <p14:creationId xmlns:p14="http://schemas.microsoft.com/office/powerpoint/2010/main" val="32082739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simulations</a:t>
            </a:r>
            <a:endParaRPr lang="en-US" dirty="0"/>
          </a:p>
        </p:txBody>
      </p:sp>
      <p:sp>
        <p:nvSpPr>
          <p:cNvPr id="3" name="Content Placeholder 2"/>
          <p:cNvSpPr>
            <a:spLocks noGrp="1"/>
          </p:cNvSpPr>
          <p:nvPr>
            <p:ph idx="1"/>
          </p:nvPr>
        </p:nvSpPr>
        <p:spPr>
          <a:xfrm>
            <a:off x="457200" y="2310224"/>
            <a:ext cx="7620000" cy="3219547"/>
          </a:xfrm>
        </p:spPr>
        <p:txBody>
          <a:bodyPr>
            <a:normAutofit fontScale="92500" lnSpcReduction="10000"/>
          </a:bodyPr>
          <a:lstStyle/>
          <a:p>
            <a:pPr marL="342900" indent="-342900">
              <a:buFont typeface="Arial"/>
              <a:buChar char="•"/>
            </a:pPr>
            <a:r>
              <a:rPr lang="en-US" dirty="0" smtClean="0"/>
              <a:t>GIZMO MFM code</a:t>
            </a:r>
          </a:p>
          <a:p>
            <a:pPr marL="342900" indent="-342900">
              <a:buFont typeface="Arial"/>
              <a:buChar char="•"/>
            </a:pPr>
            <a:r>
              <a:rPr lang="en-US" dirty="0" smtClean="0"/>
              <a:t>FIRE feedback suite</a:t>
            </a:r>
          </a:p>
          <a:p>
            <a:pPr marL="342900" indent="-342900">
              <a:buFont typeface="Arial"/>
              <a:buChar char="•"/>
            </a:pPr>
            <a:r>
              <a:rPr lang="en-US" dirty="0" smtClean="0"/>
              <a:t>10 isolated dwarfs at M</a:t>
            </a:r>
            <a:r>
              <a:rPr lang="en-US" baseline="-25000" dirty="0" smtClean="0"/>
              <a:t>halo</a:t>
            </a:r>
            <a:r>
              <a:rPr lang="en-US" dirty="0" smtClean="0"/>
              <a:t>~10</a:t>
            </a:r>
            <a:r>
              <a:rPr lang="en-US" baseline="30000" dirty="0" smtClean="0"/>
              <a:t>10</a:t>
            </a:r>
            <a:r>
              <a:rPr lang="en-US" dirty="0" smtClean="0"/>
              <a:t> M</a:t>
            </a:r>
            <a:r>
              <a:rPr lang="en-US" baseline="-25000" dirty="0" smtClean="0">
                <a:latin typeface="Wingdings"/>
                <a:ea typeface="Wingdings"/>
                <a:cs typeface="Wingdings"/>
                <a:sym typeface="Wingdings"/>
              </a:rPr>
              <a:t></a:t>
            </a:r>
            <a:r>
              <a:rPr lang="en-US" dirty="0">
                <a:latin typeface="Wingdings"/>
                <a:ea typeface="Wingdings"/>
                <a:cs typeface="Wingdings"/>
                <a:sym typeface="Wingdings"/>
              </a:rPr>
              <a:t> </a:t>
            </a:r>
            <a:r>
              <a:rPr lang="en-US" dirty="0" smtClean="0">
                <a:ea typeface="Wingdings"/>
                <a:cs typeface="Wingdings"/>
                <a:sym typeface="Wingdings"/>
              </a:rPr>
              <a:t>+ 1 ultra-faint</a:t>
            </a:r>
          </a:p>
          <a:p>
            <a:pPr marL="342900" indent="-342900">
              <a:buFont typeface="Arial"/>
              <a:buChar char="•"/>
            </a:pPr>
            <a:r>
              <a:rPr lang="en-US" dirty="0" smtClean="0">
                <a:ea typeface="Wingdings"/>
                <a:cs typeface="Wingdings"/>
                <a:sym typeface="Wingdings"/>
              </a:rPr>
              <a:t>Range of assembly histories</a:t>
            </a:r>
          </a:p>
          <a:p>
            <a:pPr marL="342900" indent="-342900">
              <a:buFont typeface="Arial"/>
              <a:buChar char="•"/>
            </a:pPr>
            <a:r>
              <a:rPr lang="en-US" dirty="0" err="1" smtClean="0">
                <a:ea typeface="Wingdings"/>
                <a:cs typeface="Wingdings"/>
                <a:sym typeface="Wingdings"/>
              </a:rPr>
              <a:t>ε</a:t>
            </a:r>
            <a:r>
              <a:rPr lang="en-US" baseline="-25000" dirty="0" err="1" smtClean="0">
                <a:ea typeface="Wingdings"/>
                <a:cs typeface="Wingdings"/>
                <a:sym typeface="Wingdings"/>
              </a:rPr>
              <a:t>gas</a:t>
            </a:r>
            <a:r>
              <a:rPr lang="en-US" dirty="0" smtClean="0">
                <a:ea typeface="Wingdings"/>
                <a:cs typeface="Wingdings"/>
                <a:sym typeface="Wingdings"/>
              </a:rPr>
              <a:t>~ 1.4 pc ε</a:t>
            </a:r>
            <a:r>
              <a:rPr lang="en-US" baseline="-25000" dirty="0" smtClean="0">
                <a:ea typeface="Wingdings"/>
                <a:cs typeface="Wingdings"/>
                <a:sym typeface="Wingdings"/>
              </a:rPr>
              <a:t>dm</a:t>
            </a:r>
            <a:r>
              <a:rPr lang="en-US" dirty="0" smtClean="0">
                <a:ea typeface="Wingdings"/>
                <a:cs typeface="Wingdings"/>
                <a:sym typeface="Wingdings"/>
              </a:rPr>
              <a:t>~25 pc</a:t>
            </a:r>
          </a:p>
          <a:p>
            <a:pPr marL="342900" indent="-342900">
              <a:buFont typeface="Arial"/>
              <a:buChar char="•"/>
            </a:pPr>
            <a:r>
              <a:rPr lang="en-US" dirty="0" err="1" smtClean="0">
                <a:ea typeface="Wingdings"/>
                <a:cs typeface="Wingdings"/>
                <a:sym typeface="Wingdings"/>
              </a:rPr>
              <a:t>M</a:t>
            </a:r>
            <a:r>
              <a:rPr lang="en-US" baseline="-25000" dirty="0" err="1" smtClean="0">
                <a:ea typeface="Wingdings"/>
                <a:cs typeface="Wingdings"/>
                <a:sym typeface="Wingdings"/>
              </a:rPr>
              <a:t>gas</a:t>
            </a:r>
            <a:r>
              <a:rPr lang="en-US" dirty="0" smtClean="0">
                <a:ea typeface="Wingdings"/>
                <a:cs typeface="Wingdings"/>
                <a:sym typeface="Wingdings"/>
              </a:rPr>
              <a:t>~ 200 </a:t>
            </a:r>
            <a:r>
              <a:rPr lang="en-US" dirty="0"/>
              <a:t>M</a:t>
            </a:r>
            <a:r>
              <a:rPr lang="en-US" baseline="-25000" dirty="0" smtClean="0">
                <a:latin typeface="Wingdings"/>
                <a:ea typeface="Wingdings"/>
                <a:cs typeface="Wingdings"/>
                <a:sym typeface="Wingdings"/>
              </a:rPr>
              <a:t></a:t>
            </a:r>
            <a:r>
              <a:rPr lang="en-US" baseline="-25000" dirty="0" smtClean="0">
                <a:ea typeface="Wingdings"/>
                <a:cs typeface="Wingdings"/>
                <a:sym typeface="Wingdings"/>
              </a:rPr>
              <a:t>,</a:t>
            </a:r>
            <a:r>
              <a:rPr lang="en-US" dirty="0" smtClean="0">
                <a:ea typeface="Wingdings"/>
                <a:cs typeface="Wingdings"/>
                <a:sym typeface="Wingdings"/>
              </a:rPr>
              <a:t> </a:t>
            </a:r>
            <a:r>
              <a:rPr lang="en-US" dirty="0" err="1" smtClean="0">
                <a:ea typeface="Wingdings"/>
                <a:cs typeface="Wingdings"/>
                <a:sym typeface="Wingdings"/>
              </a:rPr>
              <a:t>M</a:t>
            </a:r>
            <a:r>
              <a:rPr lang="en-US" baseline="-25000" dirty="0" err="1" smtClean="0">
                <a:ea typeface="Wingdings"/>
                <a:cs typeface="Wingdings"/>
                <a:sym typeface="Wingdings"/>
              </a:rPr>
              <a:t>dm</a:t>
            </a:r>
            <a:r>
              <a:rPr lang="en-US" dirty="0" smtClean="0">
                <a:ea typeface="Wingdings"/>
                <a:cs typeface="Wingdings"/>
                <a:sym typeface="Wingdings"/>
              </a:rPr>
              <a:t>~ 2500 </a:t>
            </a:r>
            <a:r>
              <a:rPr lang="en-US" dirty="0" smtClean="0"/>
              <a:t>M</a:t>
            </a:r>
            <a:r>
              <a:rPr lang="en-US" baseline="-25000" dirty="0" smtClean="0">
                <a:latin typeface="Wingdings"/>
                <a:ea typeface="Wingdings"/>
                <a:cs typeface="Wingdings"/>
                <a:sym typeface="Wingdings"/>
              </a:rPr>
              <a:t></a:t>
            </a:r>
          </a:p>
          <a:p>
            <a:pPr marL="342900" indent="-342900">
              <a:buFont typeface="Arial"/>
              <a:buChar char="•"/>
            </a:pPr>
            <a:r>
              <a:rPr lang="en-US" dirty="0"/>
              <a:t>25</a:t>
            </a:r>
            <a:r>
              <a:rPr lang="en-US" baseline="30000" dirty="0"/>
              <a:t>3</a:t>
            </a:r>
            <a:r>
              <a:rPr lang="en-US" dirty="0"/>
              <a:t> Mpc</a:t>
            </a:r>
            <a:r>
              <a:rPr lang="en-US" baseline="30000" dirty="0"/>
              <a:t>3</a:t>
            </a:r>
            <a:r>
              <a:rPr lang="en-US" dirty="0"/>
              <a:t> box</a:t>
            </a:r>
          </a:p>
          <a:p>
            <a:pPr marL="342900" indent="-342900">
              <a:buFont typeface="Arial"/>
              <a:buChar char="•"/>
            </a:pPr>
            <a:r>
              <a:rPr lang="en-US" dirty="0" smtClean="0">
                <a:ea typeface="Wingdings"/>
                <a:cs typeface="Wingdings"/>
                <a:sym typeface="Wingdings"/>
              </a:rPr>
              <a:t>Effective resolution of 2 x 8192</a:t>
            </a:r>
            <a:r>
              <a:rPr lang="en-US" baseline="30000" dirty="0" smtClean="0">
                <a:ea typeface="Wingdings"/>
                <a:cs typeface="Wingdings"/>
                <a:sym typeface="Wingdings"/>
              </a:rPr>
              <a:t>3</a:t>
            </a:r>
            <a:r>
              <a:rPr lang="en-US" dirty="0" smtClean="0">
                <a:ea typeface="Wingdings"/>
                <a:cs typeface="Wingdings"/>
                <a:sym typeface="Wingdings"/>
              </a:rPr>
              <a:t> particles</a:t>
            </a:r>
            <a:endParaRPr lang="en-US" dirty="0">
              <a:ea typeface="Wingdings"/>
              <a:cs typeface="Wingdings"/>
              <a:sym typeface="Wingdings"/>
            </a:endParaRPr>
          </a:p>
          <a:p>
            <a:pPr marL="342900" indent="-342900">
              <a:buFont typeface="Arial"/>
              <a:buChar char="•"/>
            </a:pPr>
            <a:endParaRPr lang="en-US" baseline="-25000" dirty="0">
              <a:ea typeface="Wingdings"/>
              <a:cs typeface="Wingdings"/>
              <a:sym typeface="Wingdings"/>
            </a:endParaRPr>
          </a:p>
          <a:p>
            <a:pPr marL="342900" indent="-342900">
              <a:buFont typeface="Arial"/>
              <a:buChar char="•"/>
            </a:pPr>
            <a:endParaRPr lang="en-US" dirty="0" smtClean="0">
              <a:ea typeface="Wingdings"/>
              <a:cs typeface="Wingdings"/>
              <a:sym typeface="Wingdings"/>
            </a:endParaRPr>
          </a:p>
          <a:p>
            <a:pPr marL="342900" indent="-342900">
              <a:buFont typeface="Arial"/>
              <a:buChar char="•"/>
            </a:pPr>
            <a:endParaRPr lang="en-US" baseline="-25000" dirty="0" smtClean="0">
              <a:ea typeface="Wingdings"/>
              <a:cs typeface="Wingdings"/>
              <a:sym typeface="Wingdings"/>
            </a:endParaRPr>
          </a:p>
          <a:p>
            <a:pPr marL="342900" indent="-342900">
              <a:buFont typeface="Arial"/>
              <a:buChar char="•"/>
            </a:pPr>
            <a:endParaRPr lang="en-US" baseline="-25000" dirty="0" smtClean="0">
              <a:latin typeface="Wingdings"/>
              <a:ea typeface="Wingdings"/>
              <a:cs typeface="Wingdings"/>
              <a:sym typeface="Wingdings"/>
            </a:endParaRPr>
          </a:p>
          <a:p>
            <a:pPr marL="342900" indent="-342900">
              <a:buFont typeface="Arial"/>
              <a:buChar char="•"/>
            </a:pPr>
            <a:endParaRPr lang="en-US" dirty="0"/>
          </a:p>
        </p:txBody>
      </p:sp>
    </p:spTree>
    <p:extLst>
      <p:ext uri="{BB962C8B-B14F-4D97-AF65-F5344CB8AC3E}">
        <p14:creationId xmlns:p14="http://schemas.microsoft.com/office/powerpoint/2010/main" val="9548088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70328"/>
            <a:ext cx="5791200" cy="1371600"/>
          </a:xfrm>
        </p:spPr>
        <p:txBody>
          <a:bodyPr/>
          <a:lstStyle/>
          <a:p>
            <a:r>
              <a:rPr lang="en-US" dirty="0"/>
              <a:t>M</a:t>
            </a:r>
            <a:r>
              <a:rPr lang="en-US" baseline="-25000" dirty="0"/>
              <a:t>*</a:t>
            </a:r>
            <a:r>
              <a:rPr lang="en-US" dirty="0"/>
              <a:t> </a:t>
            </a:r>
            <a:r>
              <a:rPr lang="en-US" dirty="0" err="1"/>
              <a:t>vs</a:t>
            </a:r>
            <a:r>
              <a:rPr lang="en-US" dirty="0"/>
              <a:t> R</a:t>
            </a:r>
            <a:r>
              <a:rPr lang="en-US" baseline="-25000" dirty="0"/>
              <a:t>1/</a:t>
            </a:r>
            <a:r>
              <a:rPr lang="en-US" baseline="-25000" dirty="0" smtClean="0"/>
              <a:t>2 </a:t>
            </a:r>
            <a:endParaRPr lang="en-US" dirty="0"/>
          </a:p>
        </p:txBody>
      </p:sp>
      <p:pic>
        <p:nvPicPr>
          <p:cNvPr id="4" name="Content Placeholder 3" descr="mstar_vs_rhalf_theory_04_24_2016.pdf"/>
          <p:cNvPicPr>
            <a:picLocks noGrp="1" noChangeAspect="1"/>
          </p:cNvPicPr>
          <p:nvPr>
            <p:ph idx="1"/>
          </p:nvPr>
        </p:nvPicPr>
        <p:blipFill>
          <a:blip r:embed="rId2">
            <a:extLst>
              <a:ext uri="{28A0092B-C50C-407E-A947-70E740481C1C}">
                <a14:useLocalDpi xmlns:a14="http://schemas.microsoft.com/office/drawing/2010/main" val="0"/>
              </a:ext>
            </a:extLst>
          </a:blip>
          <a:srcRect l="-15336" r="-15336"/>
          <a:stretch>
            <a:fillRect/>
          </a:stretch>
        </p:blipFill>
        <p:spPr>
          <a:xfrm>
            <a:off x="-207440" y="685800"/>
            <a:ext cx="9558881" cy="5486400"/>
          </a:xfrm>
        </p:spPr>
      </p:pic>
    </p:spTree>
    <p:extLst>
      <p:ext uri="{BB962C8B-B14F-4D97-AF65-F5344CB8AC3E}">
        <p14:creationId xmlns:p14="http://schemas.microsoft.com/office/powerpoint/2010/main" val="7037868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5827"/>
            <a:ext cx="5791200" cy="1371600"/>
          </a:xfrm>
        </p:spPr>
        <p:txBody>
          <a:bodyPr/>
          <a:lstStyle/>
          <a:p>
            <a:r>
              <a:rPr lang="en-US" dirty="0" err="1" smtClean="0"/>
              <a:t>Vs</a:t>
            </a:r>
            <a:r>
              <a:rPr lang="en-US" dirty="0" smtClean="0"/>
              <a:t> observation</a:t>
            </a:r>
            <a:endParaRPr lang="en-US" dirty="0"/>
          </a:p>
        </p:txBody>
      </p:sp>
      <p:pic>
        <p:nvPicPr>
          <p:cNvPr id="4" name="Content Placeholder 3" descr="fig3a.pdf"/>
          <p:cNvPicPr>
            <a:picLocks noGrp="1" noChangeAspect="1"/>
          </p:cNvPicPr>
          <p:nvPr>
            <p:ph idx="1"/>
          </p:nvPr>
        </p:nvPicPr>
        <p:blipFill>
          <a:blip r:embed="rId2">
            <a:extLst>
              <a:ext uri="{28A0092B-C50C-407E-A947-70E740481C1C}">
                <a14:useLocalDpi xmlns:a14="http://schemas.microsoft.com/office/drawing/2010/main" val="0"/>
              </a:ext>
            </a:extLst>
          </a:blip>
          <a:srcRect l="-21383" r="-21383"/>
          <a:stretch>
            <a:fillRect/>
          </a:stretch>
        </p:blipFill>
        <p:spPr>
          <a:xfrm>
            <a:off x="-521208" y="886968"/>
            <a:ext cx="9558877" cy="5486400"/>
          </a:xfrm>
        </p:spPr>
      </p:pic>
      <p:pic>
        <p:nvPicPr>
          <p:cNvPr id="8" name="Picture 7" descr="mstar_vs_rhalf_onobe2015_04_23_2016-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227" y="547888"/>
            <a:ext cx="7433860" cy="5590945"/>
          </a:xfrm>
          <a:prstGeom prst="rect">
            <a:avLst/>
          </a:prstGeom>
        </p:spPr>
      </p:pic>
      <p:sp>
        <p:nvSpPr>
          <p:cNvPr id="9" name="TextBox 8"/>
          <p:cNvSpPr txBox="1"/>
          <p:nvPr/>
        </p:nvSpPr>
        <p:spPr>
          <a:xfrm>
            <a:off x="6708994" y="6130171"/>
            <a:ext cx="2168443" cy="369332"/>
          </a:xfrm>
          <a:prstGeom prst="rect">
            <a:avLst/>
          </a:prstGeom>
          <a:noFill/>
        </p:spPr>
        <p:txBody>
          <a:bodyPr wrap="square" rtlCol="0">
            <a:spAutoFit/>
          </a:bodyPr>
          <a:lstStyle/>
          <a:p>
            <a:r>
              <a:rPr lang="en-US" dirty="0" err="1" smtClean="0"/>
              <a:t>Oñorbe</a:t>
            </a:r>
            <a:r>
              <a:rPr lang="en-US" dirty="0" smtClean="0"/>
              <a:t> et al. 2015</a:t>
            </a:r>
            <a:endParaRPr lang="en-US" dirty="0"/>
          </a:p>
        </p:txBody>
      </p:sp>
    </p:spTree>
    <p:extLst>
      <p:ext uri="{BB962C8B-B14F-4D97-AF65-F5344CB8AC3E}">
        <p14:creationId xmlns:p14="http://schemas.microsoft.com/office/powerpoint/2010/main" val="38610774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082"/>
            <a:ext cx="5791200" cy="1371600"/>
          </a:xfrm>
        </p:spPr>
        <p:txBody>
          <a:bodyPr/>
          <a:lstStyle/>
          <a:p>
            <a:r>
              <a:rPr lang="en-US" dirty="0" err="1" smtClean="0"/>
              <a:t>M</a:t>
            </a:r>
            <a:r>
              <a:rPr lang="en-US" baseline="-25000" dirty="0" err="1" smtClean="0"/>
              <a:t>dyn</a:t>
            </a:r>
            <a:r>
              <a:rPr lang="en-US" dirty="0" smtClean="0"/>
              <a:t> </a:t>
            </a:r>
            <a:r>
              <a:rPr lang="en-US" dirty="0" err="1" smtClean="0"/>
              <a:t>vs</a:t>
            </a:r>
            <a:r>
              <a:rPr lang="en-US" dirty="0" smtClean="0"/>
              <a:t> r</a:t>
            </a:r>
            <a:r>
              <a:rPr lang="en-US" baseline="-25000" dirty="0" smtClean="0"/>
              <a:t>1/2</a:t>
            </a:r>
            <a:endParaRPr lang="en-US" dirty="0"/>
          </a:p>
        </p:txBody>
      </p:sp>
      <p:pic>
        <p:nvPicPr>
          <p:cNvPr id="4" name="Content Placeholder 3" descr="mdyn_vs_rhalf_theory_04_24_2016.pdf"/>
          <p:cNvPicPr>
            <a:picLocks noGrp="1" noChangeAspect="1"/>
          </p:cNvPicPr>
          <p:nvPr>
            <p:ph idx="1"/>
          </p:nvPr>
        </p:nvPicPr>
        <p:blipFill>
          <a:blip r:embed="rId2">
            <a:extLst>
              <a:ext uri="{28A0092B-C50C-407E-A947-70E740481C1C}">
                <a14:useLocalDpi xmlns:a14="http://schemas.microsoft.com/office/drawing/2010/main" val="0"/>
              </a:ext>
            </a:extLst>
          </a:blip>
          <a:srcRect l="-15336" r="-15336"/>
          <a:stretch>
            <a:fillRect/>
          </a:stretch>
        </p:blipFill>
        <p:spPr>
          <a:xfrm>
            <a:off x="-207440" y="685800"/>
            <a:ext cx="9558881" cy="5486400"/>
          </a:xfrm>
        </p:spPr>
      </p:pic>
    </p:spTree>
    <p:extLst>
      <p:ext uri="{BB962C8B-B14F-4D97-AF65-F5344CB8AC3E}">
        <p14:creationId xmlns:p14="http://schemas.microsoft.com/office/powerpoint/2010/main" val="18266296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1859" y="-510148"/>
            <a:ext cx="5791200" cy="1371600"/>
          </a:xfrm>
        </p:spPr>
        <p:txBody>
          <a:bodyPr/>
          <a:lstStyle/>
          <a:p>
            <a:r>
              <a:rPr lang="en-US" dirty="0" err="1" smtClean="0"/>
              <a:t>Vs</a:t>
            </a:r>
            <a:r>
              <a:rPr lang="en-US" dirty="0" smtClean="0"/>
              <a:t> observation</a:t>
            </a:r>
            <a:endParaRPr lang="en-US" dirty="0"/>
          </a:p>
        </p:txBody>
      </p:sp>
      <p:pic>
        <p:nvPicPr>
          <p:cNvPr id="5" name="Content Placeholder 4" descr="fig3b.pdf"/>
          <p:cNvPicPr>
            <a:picLocks noGrp="1" noChangeAspect="1"/>
          </p:cNvPicPr>
          <p:nvPr>
            <p:ph idx="1"/>
          </p:nvPr>
        </p:nvPicPr>
        <p:blipFill>
          <a:blip r:embed="rId2">
            <a:extLst>
              <a:ext uri="{28A0092B-C50C-407E-A947-70E740481C1C}">
                <a14:useLocalDpi xmlns:a14="http://schemas.microsoft.com/office/drawing/2010/main" val="0"/>
              </a:ext>
            </a:extLst>
          </a:blip>
          <a:srcRect l="-19758" r="-19758"/>
          <a:stretch>
            <a:fillRect/>
          </a:stretch>
        </p:blipFill>
        <p:spPr>
          <a:xfrm>
            <a:off x="-518715" y="885032"/>
            <a:ext cx="9558881" cy="5486400"/>
          </a:xfrm>
        </p:spPr>
      </p:pic>
      <p:pic>
        <p:nvPicPr>
          <p:cNvPr id="6" name="Picture 5" descr="mtot_vs_rhalf_onobe2015_04_23_2016.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4059" y="551540"/>
            <a:ext cx="7438175" cy="5578631"/>
          </a:xfrm>
          <a:prstGeom prst="rect">
            <a:avLst/>
          </a:prstGeom>
        </p:spPr>
      </p:pic>
      <p:sp>
        <p:nvSpPr>
          <p:cNvPr id="8" name="TextBox 7"/>
          <p:cNvSpPr txBox="1"/>
          <p:nvPr/>
        </p:nvSpPr>
        <p:spPr>
          <a:xfrm>
            <a:off x="6708994" y="6130171"/>
            <a:ext cx="2168443" cy="369332"/>
          </a:xfrm>
          <a:prstGeom prst="rect">
            <a:avLst/>
          </a:prstGeom>
          <a:noFill/>
        </p:spPr>
        <p:txBody>
          <a:bodyPr wrap="square" rtlCol="0">
            <a:spAutoFit/>
          </a:bodyPr>
          <a:lstStyle/>
          <a:p>
            <a:r>
              <a:rPr lang="en-US" dirty="0" err="1" smtClean="0"/>
              <a:t>Oñorbe</a:t>
            </a:r>
            <a:r>
              <a:rPr lang="en-US" dirty="0" smtClean="0"/>
              <a:t> et al. 2015</a:t>
            </a:r>
            <a:endParaRPr lang="en-US" dirty="0"/>
          </a:p>
        </p:txBody>
      </p:sp>
    </p:spTree>
    <p:extLst>
      <p:ext uri="{BB962C8B-B14F-4D97-AF65-F5344CB8AC3E}">
        <p14:creationId xmlns:p14="http://schemas.microsoft.com/office/powerpoint/2010/main" val="108143634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0488"/>
            <a:ext cx="5791200" cy="1371600"/>
          </a:xfrm>
        </p:spPr>
        <p:txBody>
          <a:bodyPr>
            <a:normAutofit/>
          </a:bodyPr>
          <a:lstStyle/>
          <a:p>
            <a:r>
              <a:rPr lang="en-US" sz="2800" dirty="0" smtClean="0"/>
              <a:t>Simulated Star formation histories</a:t>
            </a:r>
            <a:endParaRPr lang="en-US" sz="2800" dirty="0"/>
          </a:p>
        </p:txBody>
      </p:sp>
      <p:pic>
        <p:nvPicPr>
          <p:cNvPr id="8" name="Content Placeholder 7" descr="arch_cum_sfr_rhalf_04_24_2016-2.pdf"/>
          <p:cNvPicPr>
            <a:picLocks noGrp="1" noChangeAspect="1"/>
          </p:cNvPicPr>
          <p:nvPr>
            <p:ph idx="1"/>
          </p:nvPr>
        </p:nvPicPr>
        <p:blipFill>
          <a:blip r:embed="rId2">
            <a:extLst>
              <a:ext uri="{28A0092B-C50C-407E-A947-70E740481C1C}">
                <a14:useLocalDpi xmlns:a14="http://schemas.microsoft.com/office/drawing/2010/main" val="0"/>
              </a:ext>
            </a:extLst>
          </a:blip>
          <a:srcRect l="-15336" r="-15336"/>
          <a:stretch>
            <a:fillRect/>
          </a:stretch>
        </p:blipFill>
        <p:spPr>
          <a:xfrm>
            <a:off x="-207440" y="905256"/>
            <a:ext cx="9558881" cy="5486400"/>
          </a:xfrm>
        </p:spPr>
      </p:pic>
    </p:spTree>
    <p:extLst>
      <p:ext uri="{BB962C8B-B14F-4D97-AF65-F5344CB8AC3E}">
        <p14:creationId xmlns:p14="http://schemas.microsoft.com/office/powerpoint/2010/main" val="309654206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skillman2014_fig10_cu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8072" y="901271"/>
            <a:ext cx="6467856" cy="5632704"/>
          </a:xfrm>
          <a:prstGeom prst="rect">
            <a:avLst/>
          </a:prstGeom>
        </p:spPr>
      </p:pic>
      <p:sp>
        <p:nvSpPr>
          <p:cNvPr id="22" name="Title 21"/>
          <p:cNvSpPr>
            <a:spLocks noGrp="1"/>
          </p:cNvSpPr>
          <p:nvPr>
            <p:ph type="title"/>
          </p:nvPr>
        </p:nvSpPr>
        <p:spPr>
          <a:xfrm>
            <a:off x="457200" y="-350509"/>
            <a:ext cx="5791200" cy="1371600"/>
          </a:xfrm>
        </p:spPr>
        <p:txBody>
          <a:bodyPr>
            <a:normAutofit/>
          </a:bodyPr>
          <a:lstStyle/>
          <a:p>
            <a:r>
              <a:rPr lang="en-US" sz="2800" dirty="0" smtClean="0"/>
              <a:t>Observed star formation histories</a:t>
            </a:r>
            <a:endParaRPr lang="en-US" sz="2800" dirty="0"/>
          </a:p>
        </p:txBody>
      </p:sp>
      <p:sp>
        <p:nvSpPr>
          <p:cNvPr id="23" name="Content Placeholder 22"/>
          <p:cNvSpPr>
            <a:spLocks noGrp="1"/>
          </p:cNvSpPr>
          <p:nvPr>
            <p:ph idx="1"/>
          </p:nvPr>
        </p:nvSpPr>
        <p:spPr/>
        <p:txBody>
          <a:bodyPr/>
          <a:lstStyle/>
          <a:p>
            <a:endParaRPr lang="en-US" dirty="0"/>
          </a:p>
        </p:txBody>
      </p:sp>
      <p:sp>
        <p:nvSpPr>
          <p:cNvPr id="24" name="TextBox 23"/>
          <p:cNvSpPr txBox="1"/>
          <p:nvPr/>
        </p:nvSpPr>
        <p:spPr>
          <a:xfrm>
            <a:off x="6720975" y="6130171"/>
            <a:ext cx="2204384" cy="369332"/>
          </a:xfrm>
          <a:prstGeom prst="rect">
            <a:avLst/>
          </a:prstGeom>
          <a:noFill/>
        </p:spPr>
        <p:txBody>
          <a:bodyPr wrap="square" rtlCol="0">
            <a:spAutoFit/>
          </a:bodyPr>
          <a:lstStyle/>
          <a:p>
            <a:r>
              <a:rPr lang="en-US" dirty="0" smtClean="0"/>
              <a:t>Skillman et al. 2014</a:t>
            </a:r>
            <a:endParaRPr lang="en-US" dirty="0"/>
          </a:p>
        </p:txBody>
      </p:sp>
    </p:spTree>
    <p:extLst>
      <p:ext uri="{BB962C8B-B14F-4D97-AF65-F5344CB8AC3E}">
        <p14:creationId xmlns:p14="http://schemas.microsoft.com/office/powerpoint/2010/main" val="21224963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1859" y="-494291"/>
            <a:ext cx="5791200" cy="1371600"/>
          </a:xfrm>
        </p:spPr>
        <p:txBody>
          <a:bodyPr/>
          <a:lstStyle/>
          <a:p>
            <a:r>
              <a:rPr lang="en-US" dirty="0" smtClean="0"/>
              <a:t>Core formation</a:t>
            </a:r>
            <a:endParaRPr lang="en-US" dirty="0"/>
          </a:p>
        </p:txBody>
      </p:sp>
      <p:pic>
        <p:nvPicPr>
          <p:cNvPr id="6" name="Content Placeholder 5" descr="radden_halo11707_100bin_04_25_2016_z0.pdf"/>
          <p:cNvPicPr>
            <a:picLocks noGrp="1" noChangeAspect="1"/>
          </p:cNvPicPr>
          <p:nvPr>
            <p:ph idx="1"/>
          </p:nvPr>
        </p:nvPicPr>
        <p:blipFill>
          <a:blip r:embed="rId2">
            <a:extLst>
              <a:ext uri="{28A0092B-C50C-407E-A947-70E740481C1C}">
                <a14:useLocalDpi xmlns:a14="http://schemas.microsoft.com/office/drawing/2010/main" val="0"/>
              </a:ext>
            </a:extLst>
          </a:blip>
          <a:srcRect l="-15336" r="-15336"/>
          <a:stretch>
            <a:fillRect/>
          </a:stretch>
        </p:blipFill>
        <p:spPr>
          <a:xfrm>
            <a:off x="-207440" y="685800"/>
            <a:ext cx="9558881" cy="5486400"/>
          </a:xfrm>
        </p:spPr>
      </p:pic>
    </p:spTree>
    <p:extLst>
      <p:ext uri="{BB962C8B-B14F-4D97-AF65-F5344CB8AC3E}">
        <p14:creationId xmlns:p14="http://schemas.microsoft.com/office/powerpoint/2010/main" val="2297792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millenium2.jpg"/>
          <p:cNvPicPr>
            <a:picLocks noGrp="1" noChangeAspect="1"/>
          </p:cNvPicPr>
          <p:nvPr>
            <p:ph idx="1"/>
          </p:nvPr>
        </p:nvPicPr>
        <p:blipFill>
          <a:blip r:embed="rId3">
            <a:extLst>
              <a:ext uri="{28A0092B-C50C-407E-A947-70E740481C1C}">
                <a14:useLocalDpi xmlns:a14="http://schemas.microsoft.com/office/drawing/2010/main" val="0"/>
              </a:ext>
            </a:extLst>
          </a:blip>
          <a:srcRect l="-37114" r="-37114"/>
          <a:stretch>
            <a:fillRect/>
          </a:stretch>
        </p:blipFill>
        <p:spPr>
          <a:xfrm>
            <a:off x="-694959" y="405985"/>
            <a:ext cx="10533919" cy="6046031"/>
          </a:xfrm>
        </p:spPr>
      </p:pic>
      <p:sp>
        <p:nvSpPr>
          <p:cNvPr id="6" name="TextBox 5"/>
          <p:cNvSpPr txBox="1"/>
          <p:nvPr/>
        </p:nvSpPr>
        <p:spPr>
          <a:xfrm>
            <a:off x="6032904" y="6443059"/>
            <a:ext cx="2844534" cy="369332"/>
          </a:xfrm>
          <a:prstGeom prst="rect">
            <a:avLst/>
          </a:prstGeom>
          <a:noFill/>
        </p:spPr>
        <p:txBody>
          <a:bodyPr wrap="square" rtlCol="0">
            <a:spAutoFit/>
          </a:bodyPr>
          <a:lstStyle/>
          <a:p>
            <a:r>
              <a:rPr lang="en-US" dirty="0" err="1" smtClean="0"/>
              <a:t>Boylan-Kolchin</a:t>
            </a:r>
            <a:r>
              <a:rPr lang="en-US" dirty="0" smtClean="0"/>
              <a:t> et al. 2009</a:t>
            </a:r>
            <a:endParaRPr lang="en-US" dirty="0"/>
          </a:p>
        </p:txBody>
      </p:sp>
    </p:spTree>
    <p:extLst>
      <p:ext uri="{BB962C8B-B14F-4D97-AF65-F5344CB8AC3E}">
        <p14:creationId xmlns:p14="http://schemas.microsoft.com/office/powerpoint/2010/main" val="382548975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8346"/>
            <a:ext cx="5791200" cy="1371600"/>
          </a:xfrm>
        </p:spPr>
        <p:txBody>
          <a:bodyPr/>
          <a:lstStyle/>
          <a:p>
            <a:r>
              <a:rPr lang="en-US" dirty="0" smtClean="0"/>
              <a:t>Cusps as well</a:t>
            </a:r>
            <a:endParaRPr lang="en-US" dirty="0"/>
          </a:p>
        </p:txBody>
      </p:sp>
      <p:pic>
        <p:nvPicPr>
          <p:cNvPr id="6" name="Content Placeholder 5" descr="radden_halo2_100bin_04_25_2016_z0.pdf"/>
          <p:cNvPicPr>
            <a:picLocks noGrp="1" noChangeAspect="1"/>
          </p:cNvPicPr>
          <p:nvPr>
            <p:ph idx="1"/>
          </p:nvPr>
        </p:nvPicPr>
        <p:blipFill>
          <a:blip r:embed="rId2">
            <a:extLst>
              <a:ext uri="{28A0092B-C50C-407E-A947-70E740481C1C}">
                <a14:useLocalDpi xmlns:a14="http://schemas.microsoft.com/office/drawing/2010/main" val="0"/>
              </a:ext>
            </a:extLst>
          </a:blip>
          <a:srcRect l="-15336" r="-15336"/>
          <a:stretch>
            <a:fillRect/>
          </a:stretch>
        </p:blipFill>
        <p:spPr>
          <a:xfrm>
            <a:off x="-207440" y="685800"/>
            <a:ext cx="9558881" cy="5486400"/>
          </a:xfrm>
        </p:spPr>
      </p:pic>
    </p:spTree>
    <p:extLst>
      <p:ext uri="{BB962C8B-B14F-4D97-AF65-F5344CB8AC3E}">
        <p14:creationId xmlns:p14="http://schemas.microsoft.com/office/powerpoint/2010/main" val="7893098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1536" y="-445621"/>
            <a:ext cx="5791200" cy="1371600"/>
          </a:xfrm>
        </p:spPr>
        <p:txBody>
          <a:bodyPr/>
          <a:lstStyle/>
          <a:p>
            <a:r>
              <a:rPr lang="en-US" dirty="0" smtClean="0"/>
              <a:t>Core/cusp</a:t>
            </a:r>
            <a:endParaRPr lang="en-US" dirty="0"/>
          </a:p>
        </p:txBody>
      </p:sp>
      <p:pic>
        <p:nvPicPr>
          <p:cNvPr id="5" name="Picture 4" descr="radden_ratio_100bin_04_25_2016_z0.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685800"/>
            <a:ext cx="7315200" cy="5486400"/>
          </a:xfrm>
          <a:prstGeom prst="rect">
            <a:avLst/>
          </a:prstGeom>
        </p:spPr>
      </p:pic>
      <p:sp>
        <p:nvSpPr>
          <p:cNvPr id="6" name="Content Placeholder 5"/>
          <p:cNvSpPr>
            <a:spLocks noGrp="1"/>
          </p:cNvSpPr>
          <p:nvPr>
            <p:ph idx="1"/>
          </p:nvPr>
        </p:nvSpPr>
        <p:spPr/>
        <p:txBody>
          <a:bodyPr/>
          <a:lstStyle/>
          <a:p>
            <a:endParaRPr lang="en-US"/>
          </a:p>
        </p:txBody>
      </p:sp>
    </p:spTree>
    <p:extLst>
      <p:ext uri="{BB962C8B-B14F-4D97-AF65-F5344CB8AC3E}">
        <p14:creationId xmlns:p14="http://schemas.microsoft.com/office/powerpoint/2010/main" val="150118618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23511"/>
            <a:ext cx="5791200" cy="1371600"/>
          </a:xfrm>
        </p:spPr>
        <p:txBody>
          <a:bodyPr/>
          <a:lstStyle/>
          <a:p>
            <a:r>
              <a:rPr lang="en-US" dirty="0" err="1" smtClean="0"/>
              <a:t>rho</a:t>
            </a:r>
            <a:r>
              <a:rPr lang="en-US" baseline="-25000" dirty="0" err="1" smtClean="0"/>
              <a:t>core</a:t>
            </a:r>
            <a:r>
              <a:rPr lang="en-US" baseline="-25000" dirty="0" smtClean="0"/>
              <a:t> </a:t>
            </a:r>
            <a:r>
              <a:rPr lang="en-US" dirty="0" err="1" smtClean="0"/>
              <a:t>vs</a:t>
            </a:r>
            <a:r>
              <a:rPr lang="en-US" dirty="0" smtClean="0"/>
              <a:t> </a:t>
            </a:r>
            <a:r>
              <a:rPr lang="en-US" dirty="0" err="1" smtClean="0"/>
              <a:t>r</a:t>
            </a:r>
            <a:r>
              <a:rPr lang="en-US" baseline="-25000" dirty="0" err="1" smtClean="0"/>
              <a:t>half</a:t>
            </a:r>
            <a:endParaRPr lang="en-US" dirty="0"/>
          </a:p>
        </p:txBody>
      </p:sp>
      <p:pic>
        <p:nvPicPr>
          <p:cNvPr id="4" name="Content Placeholder 3" descr="rhotothydro_200pc_vs_rhalf_loglog_theorytalk_04_24_2016.pdf"/>
          <p:cNvPicPr>
            <a:picLocks noGrp="1" noChangeAspect="1"/>
          </p:cNvPicPr>
          <p:nvPr>
            <p:ph idx="1"/>
          </p:nvPr>
        </p:nvPicPr>
        <p:blipFill>
          <a:blip r:embed="rId2">
            <a:extLst>
              <a:ext uri="{28A0092B-C50C-407E-A947-70E740481C1C}">
                <a14:useLocalDpi xmlns:a14="http://schemas.microsoft.com/office/drawing/2010/main" val="0"/>
              </a:ext>
            </a:extLst>
          </a:blip>
          <a:srcRect l="-15336" r="-15336"/>
          <a:stretch>
            <a:fillRect/>
          </a:stretch>
        </p:blipFill>
        <p:spPr>
          <a:xfrm>
            <a:off x="-207440" y="685800"/>
            <a:ext cx="9558881" cy="5486400"/>
          </a:xfrm>
        </p:spPr>
      </p:pic>
    </p:spTree>
    <p:extLst>
      <p:ext uri="{BB962C8B-B14F-4D97-AF65-F5344CB8AC3E}">
        <p14:creationId xmlns:p14="http://schemas.microsoft.com/office/powerpoint/2010/main" val="323224188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rhotothydro_200pc_vs_mstar_loglog_theorytalk_04_25_2016.pdf"/>
          <p:cNvPicPr>
            <a:picLocks noGrp="1" noChangeAspect="1"/>
          </p:cNvPicPr>
          <p:nvPr>
            <p:ph idx="1"/>
          </p:nvPr>
        </p:nvPicPr>
        <p:blipFill>
          <a:blip r:embed="rId2">
            <a:extLst>
              <a:ext uri="{28A0092B-C50C-407E-A947-70E740481C1C}">
                <a14:useLocalDpi xmlns:a14="http://schemas.microsoft.com/office/drawing/2010/main" val="0"/>
              </a:ext>
            </a:extLst>
          </a:blip>
          <a:srcRect l="-15336" r="-15336"/>
          <a:stretch>
            <a:fillRect/>
          </a:stretch>
        </p:blipFill>
        <p:spPr>
          <a:xfrm>
            <a:off x="-207440" y="685800"/>
            <a:ext cx="9558881" cy="5486400"/>
          </a:xfrm>
        </p:spPr>
      </p:pic>
      <p:sp>
        <p:nvSpPr>
          <p:cNvPr id="5" name="Title 1"/>
          <p:cNvSpPr txBox="1">
            <a:spLocks/>
          </p:cNvSpPr>
          <p:nvPr/>
        </p:nvSpPr>
        <p:spPr>
          <a:xfrm>
            <a:off x="457200" y="-323511"/>
            <a:ext cx="5791200" cy="1371600"/>
          </a:xfrm>
          <a:prstGeom prst="rect">
            <a:avLst/>
          </a:prstGeom>
        </p:spPr>
        <p:txBody>
          <a:bodyPr vert="horz" lIns="91440" tIns="45720" rIns="91440" bIns="45720" rtlCol="0" anchor="b">
            <a:normAutofit/>
          </a:bodyPr>
          <a:lstStyle>
            <a:lvl1pPr algn="l" defTabSz="914400" rtl="0" eaLnBrk="1" latinLnBrk="0" hangingPunct="1">
              <a:spcBef>
                <a:spcPct val="0"/>
              </a:spcBef>
              <a:buNone/>
              <a:defRPr sz="3600" kern="1200" cap="all" spc="-60" baseline="0">
                <a:solidFill>
                  <a:schemeClr val="tx2"/>
                </a:solidFill>
                <a:latin typeface="+mj-lt"/>
                <a:ea typeface="+mj-ea"/>
                <a:cs typeface="+mj-cs"/>
              </a:defRPr>
            </a:lvl1pPr>
          </a:lstStyle>
          <a:p>
            <a:r>
              <a:rPr lang="en-US" dirty="0" err="1" smtClean="0"/>
              <a:t>rho</a:t>
            </a:r>
            <a:r>
              <a:rPr lang="en-US" baseline="-25000" dirty="0" err="1" smtClean="0"/>
              <a:t>core</a:t>
            </a:r>
            <a:r>
              <a:rPr lang="en-US" baseline="-25000" dirty="0" smtClean="0"/>
              <a:t> </a:t>
            </a:r>
            <a:r>
              <a:rPr lang="en-US" dirty="0" err="1" smtClean="0"/>
              <a:t>vs</a:t>
            </a:r>
            <a:r>
              <a:rPr lang="en-US" dirty="0" smtClean="0"/>
              <a:t> M</a:t>
            </a:r>
            <a:r>
              <a:rPr lang="en-US" baseline="-25000" dirty="0" smtClean="0"/>
              <a:t>*</a:t>
            </a:r>
            <a:endParaRPr lang="en-US" dirty="0"/>
          </a:p>
        </p:txBody>
      </p:sp>
    </p:spTree>
    <p:extLst>
      <p:ext uri="{BB962C8B-B14F-4D97-AF65-F5344CB8AC3E}">
        <p14:creationId xmlns:p14="http://schemas.microsoft.com/office/powerpoint/2010/main" val="125862120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normAutofit/>
          </a:bodyPr>
          <a:lstStyle/>
          <a:p>
            <a:pPr marL="342900" indent="-342900">
              <a:buFont typeface="Arial"/>
              <a:buChar char="•"/>
            </a:pPr>
            <a:r>
              <a:rPr lang="en-US" sz="2800" dirty="0" smtClean="0"/>
              <a:t>Quenched </a:t>
            </a:r>
            <a:r>
              <a:rPr lang="en-US" sz="2800" dirty="0" err="1" smtClean="0"/>
              <a:t>vs</a:t>
            </a:r>
            <a:r>
              <a:rPr lang="en-US" sz="2800" dirty="0" smtClean="0"/>
              <a:t> Active Star formation</a:t>
            </a:r>
          </a:p>
          <a:p>
            <a:pPr marL="342900" indent="-342900">
              <a:buFont typeface="Arial"/>
              <a:buChar char="•"/>
            </a:pPr>
            <a:r>
              <a:rPr lang="en-US" sz="2800" dirty="0" smtClean="0"/>
              <a:t>What forms cores?</a:t>
            </a:r>
          </a:p>
          <a:p>
            <a:pPr marL="342900" indent="-342900">
              <a:buFont typeface="Arial"/>
              <a:buChar char="•"/>
            </a:pPr>
            <a:r>
              <a:rPr lang="en-US" sz="2800" dirty="0" err="1"/>
              <a:t>v</a:t>
            </a:r>
            <a:r>
              <a:rPr lang="en-US" sz="2800" dirty="0" err="1" smtClean="0"/>
              <a:t>s</a:t>
            </a:r>
            <a:r>
              <a:rPr lang="en-US" sz="2800" dirty="0" smtClean="0"/>
              <a:t> WDM, SIDM </a:t>
            </a:r>
          </a:p>
          <a:p>
            <a:pPr marL="342900" indent="-342900">
              <a:buFont typeface="Arial"/>
              <a:buChar char="•"/>
            </a:pPr>
            <a:r>
              <a:rPr lang="en-US" sz="2800" dirty="0" err="1" smtClean="0"/>
              <a:t>Reionization’s</a:t>
            </a:r>
            <a:r>
              <a:rPr lang="en-US" sz="2800" dirty="0" smtClean="0"/>
              <a:t> impact on ultra-faint galaxies</a:t>
            </a:r>
            <a:endParaRPr lang="en-US" sz="2800" dirty="0"/>
          </a:p>
        </p:txBody>
      </p:sp>
    </p:spTree>
    <p:extLst>
      <p:ext uri="{BB962C8B-B14F-4D97-AF65-F5344CB8AC3E}">
        <p14:creationId xmlns:p14="http://schemas.microsoft.com/office/powerpoint/2010/main" val="98989470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extras</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01680305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5319" y="-290616"/>
            <a:ext cx="8552022" cy="1371600"/>
          </a:xfrm>
        </p:spPr>
        <p:txBody>
          <a:bodyPr/>
          <a:lstStyle/>
          <a:p>
            <a:r>
              <a:rPr lang="en-US" dirty="0" err="1" smtClean="0"/>
              <a:t>Bursty</a:t>
            </a:r>
            <a:r>
              <a:rPr lang="en-US" dirty="0" smtClean="0"/>
              <a:t> Star formation rate</a:t>
            </a:r>
            <a:endParaRPr lang="en-US" dirty="0"/>
          </a:p>
        </p:txBody>
      </p:sp>
      <p:pic>
        <p:nvPicPr>
          <p:cNvPr id="4" name="Content Placeholder 3" descr="Halo2_13_giz11_13_SFR_rhalf_z0_03_10_2016.pdf"/>
          <p:cNvPicPr>
            <a:picLocks noGrp="1" noChangeAspect="1"/>
          </p:cNvPicPr>
          <p:nvPr>
            <p:ph idx="1"/>
          </p:nvPr>
        </p:nvPicPr>
        <p:blipFill>
          <a:blip r:embed="rId2">
            <a:extLst>
              <a:ext uri="{28A0092B-C50C-407E-A947-70E740481C1C}">
                <a14:useLocalDpi xmlns:a14="http://schemas.microsoft.com/office/drawing/2010/main" val="0"/>
              </a:ext>
            </a:extLst>
          </a:blip>
          <a:srcRect l="-15336" r="-15336"/>
          <a:stretch>
            <a:fillRect/>
          </a:stretch>
        </p:blipFill>
        <p:spPr>
          <a:xfrm>
            <a:off x="-207440" y="781656"/>
            <a:ext cx="9558881" cy="5486400"/>
          </a:xfrm>
        </p:spPr>
      </p:pic>
    </p:spTree>
    <p:extLst>
      <p:ext uri="{BB962C8B-B14F-4D97-AF65-F5344CB8AC3E}">
        <p14:creationId xmlns:p14="http://schemas.microsoft.com/office/powerpoint/2010/main" val="235249399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3531" y="-278623"/>
            <a:ext cx="8587962" cy="1371600"/>
          </a:xfrm>
        </p:spPr>
        <p:txBody>
          <a:bodyPr/>
          <a:lstStyle/>
          <a:p>
            <a:r>
              <a:rPr lang="en-US" dirty="0" smtClean="0"/>
              <a:t>Gas shells throughout time</a:t>
            </a:r>
            <a:endParaRPr lang="en-US" dirty="0"/>
          </a:p>
        </p:txBody>
      </p:sp>
      <p:pic>
        <p:nvPicPr>
          <p:cNvPr id="4" name="Content Placeholder 3" descr="gas_shells_semilogy_halo2_13_ver11_13_01_29_2016.pdf"/>
          <p:cNvPicPr>
            <a:picLocks noGrp="1" noChangeAspect="1"/>
          </p:cNvPicPr>
          <p:nvPr>
            <p:ph idx="1"/>
          </p:nvPr>
        </p:nvPicPr>
        <p:blipFill>
          <a:blip r:embed="rId2">
            <a:extLst>
              <a:ext uri="{28A0092B-C50C-407E-A947-70E740481C1C}">
                <a14:useLocalDpi xmlns:a14="http://schemas.microsoft.com/office/drawing/2010/main" val="0"/>
              </a:ext>
            </a:extLst>
          </a:blip>
          <a:srcRect l="-15336" r="-15336"/>
          <a:stretch>
            <a:fillRect/>
          </a:stretch>
        </p:blipFill>
        <p:spPr>
          <a:xfrm>
            <a:off x="-940847" y="577962"/>
            <a:ext cx="11025694" cy="6328290"/>
          </a:xfrm>
        </p:spPr>
      </p:pic>
    </p:spTree>
    <p:extLst>
      <p:ext uri="{BB962C8B-B14F-4D97-AF65-F5344CB8AC3E}">
        <p14:creationId xmlns:p14="http://schemas.microsoft.com/office/powerpoint/2010/main" val="114770376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9234" y="-396777"/>
            <a:ext cx="5791200" cy="1371600"/>
          </a:xfrm>
        </p:spPr>
        <p:txBody>
          <a:bodyPr/>
          <a:lstStyle/>
          <a:p>
            <a:r>
              <a:rPr lang="en-US" dirty="0" smtClean="0"/>
              <a:t>TBTF</a:t>
            </a:r>
            <a:endParaRPr lang="en-US" dirty="0"/>
          </a:p>
        </p:txBody>
      </p:sp>
      <p:pic>
        <p:nvPicPr>
          <p:cNvPr id="4" name="Content Placeholder 3" descr="vcirc_lienar_thoerytalk_04_24_2016.pdf"/>
          <p:cNvPicPr>
            <a:picLocks noGrp="1" noChangeAspect="1"/>
          </p:cNvPicPr>
          <p:nvPr>
            <p:ph idx="1"/>
          </p:nvPr>
        </p:nvPicPr>
        <p:blipFill>
          <a:blip r:embed="rId2">
            <a:extLst>
              <a:ext uri="{28A0092B-C50C-407E-A947-70E740481C1C}">
                <a14:useLocalDpi xmlns:a14="http://schemas.microsoft.com/office/drawing/2010/main" val="0"/>
              </a:ext>
            </a:extLst>
          </a:blip>
          <a:srcRect l="-15336" r="-15336"/>
          <a:stretch>
            <a:fillRect/>
          </a:stretch>
        </p:blipFill>
        <p:spPr>
          <a:xfrm>
            <a:off x="-207440" y="685800"/>
            <a:ext cx="9558881" cy="5486400"/>
          </a:xfrm>
        </p:spPr>
      </p:pic>
    </p:spTree>
    <p:extLst>
      <p:ext uri="{BB962C8B-B14F-4D97-AF65-F5344CB8AC3E}">
        <p14:creationId xmlns:p14="http://schemas.microsoft.com/office/powerpoint/2010/main" val="168115413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f2.pdf"/>
          <p:cNvPicPr>
            <a:picLocks noGrp="1" noChangeAspect="1"/>
          </p:cNvPicPr>
          <p:nvPr>
            <p:ph idx="1"/>
          </p:nvPr>
        </p:nvPicPr>
        <p:blipFill>
          <a:blip r:embed="rId3">
            <a:extLst>
              <a:ext uri="{28A0092B-C50C-407E-A947-70E740481C1C}">
                <a14:useLocalDpi xmlns:a14="http://schemas.microsoft.com/office/drawing/2010/main" val="0"/>
              </a:ext>
            </a:extLst>
          </a:blip>
          <a:srcRect l="-37114" r="-37114"/>
          <a:stretch>
            <a:fillRect/>
          </a:stretch>
        </p:blipFill>
        <p:spPr>
          <a:xfrm>
            <a:off x="-1800587" y="-228600"/>
            <a:ext cx="12745175" cy="7315200"/>
          </a:xfrm>
        </p:spPr>
      </p:pic>
      <p:sp>
        <p:nvSpPr>
          <p:cNvPr id="5" name="TextBox 4"/>
          <p:cNvSpPr txBox="1"/>
          <p:nvPr/>
        </p:nvSpPr>
        <p:spPr>
          <a:xfrm>
            <a:off x="6032904" y="6443059"/>
            <a:ext cx="2844534" cy="369332"/>
          </a:xfrm>
          <a:prstGeom prst="rect">
            <a:avLst/>
          </a:prstGeom>
          <a:noFill/>
        </p:spPr>
        <p:txBody>
          <a:bodyPr wrap="square" rtlCol="0">
            <a:spAutoFit/>
          </a:bodyPr>
          <a:lstStyle/>
          <a:p>
            <a:r>
              <a:rPr lang="en-US" dirty="0" err="1" smtClean="0"/>
              <a:t>Penarrubia</a:t>
            </a:r>
            <a:r>
              <a:rPr lang="en-US" dirty="0" smtClean="0"/>
              <a:t> et al. 2012</a:t>
            </a:r>
            <a:endParaRPr lang="en-US" dirty="0"/>
          </a:p>
        </p:txBody>
      </p:sp>
    </p:spTree>
    <p:extLst>
      <p:ext uri="{BB962C8B-B14F-4D97-AF65-F5344CB8AC3E}">
        <p14:creationId xmlns:p14="http://schemas.microsoft.com/office/powerpoint/2010/main" val="18409810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omerville_ATLAST_21Oct2015 (dragged).pdf"/>
          <p:cNvPicPr>
            <a:picLocks noGrp="1" noChangeAspect="1"/>
          </p:cNvPicPr>
          <p:nvPr>
            <p:ph idx="1"/>
          </p:nvPr>
        </p:nvPicPr>
        <p:blipFill>
          <a:blip r:embed="rId3">
            <a:extLst>
              <a:ext uri="{28A0092B-C50C-407E-A947-70E740481C1C}">
                <a14:useLocalDpi xmlns:a14="http://schemas.microsoft.com/office/drawing/2010/main" val="0"/>
              </a:ext>
            </a:extLst>
          </a:blip>
          <a:srcRect l="-17316" r="-17316"/>
          <a:stretch>
            <a:fillRect/>
          </a:stretch>
        </p:blipFill>
        <p:spPr>
          <a:xfrm>
            <a:off x="-1004014" y="228600"/>
            <a:ext cx="11152028" cy="6400800"/>
          </a:xfrm>
        </p:spPr>
      </p:pic>
      <p:sp>
        <p:nvSpPr>
          <p:cNvPr id="5" name="TextBox 4"/>
          <p:cNvSpPr txBox="1"/>
          <p:nvPr/>
        </p:nvSpPr>
        <p:spPr>
          <a:xfrm>
            <a:off x="6032904" y="6443059"/>
            <a:ext cx="2844534" cy="369332"/>
          </a:xfrm>
          <a:prstGeom prst="rect">
            <a:avLst/>
          </a:prstGeom>
          <a:noFill/>
        </p:spPr>
        <p:txBody>
          <a:bodyPr wrap="square" rtlCol="0">
            <a:spAutoFit/>
          </a:bodyPr>
          <a:lstStyle/>
          <a:p>
            <a:r>
              <a:rPr lang="en-US" dirty="0" smtClean="0"/>
              <a:t>Somerville 2015</a:t>
            </a:r>
            <a:endParaRPr lang="en-US" dirty="0"/>
          </a:p>
        </p:txBody>
      </p:sp>
    </p:spTree>
    <p:extLst>
      <p:ext uri="{BB962C8B-B14F-4D97-AF65-F5344CB8AC3E}">
        <p14:creationId xmlns:p14="http://schemas.microsoft.com/office/powerpoint/2010/main" val="27658615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Small scale issues</a:t>
            </a:r>
            <a:endParaRPr lang="en-US" dirty="0"/>
          </a:p>
        </p:txBody>
      </p:sp>
      <p:sp>
        <p:nvSpPr>
          <p:cNvPr id="3" name="Content Placeholder 2"/>
          <p:cNvSpPr>
            <a:spLocks noGrp="1"/>
          </p:cNvSpPr>
          <p:nvPr>
            <p:ph idx="1"/>
          </p:nvPr>
        </p:nvSpPr>
        <p:spPr/>
        <p:txBody>
          <a:bodyPr>
            <a:normAutofit/>
          </a:bodyPr>
          <a:lstStyle/>
          <a:p>
            <a:pPr marL="342900" indent="-342900">
              <a:buFont typeface="Arial"/>
              <a:buChar char="•"/>
            </a:pPr>
            <a:r>
              <a:rPr lang="en-US" sz="2800" dirty="0" smtClean="0"/>
              <a:t>Missing Satellites </a:t>
            </a:r>
          </a:p>
          <a:p>
            <a:pPr marL="342900" indent="-342900">
              <a:buFont typeface="Arial"/>
              <a:buChar char="•"/>
            </a:pPr>
            <a:r>
              <a:rPr lang="en-US" sz="2800" dirty="0" smtClean="0"/>
              <a:t>Core/cusp </a:t>
            </a:r>
          </a:p>
          <a:p>
            <a:pPr marL="342900" indent="-342900">
              <a:buFont typeface="Arial"/>
              <a:buChar char="•"/>
            </a:pPr>
            <a:r>
              <a:rPr lang="en-US" sz="2800" dirty="0" smtClean="0"/>
              <a:t>Too-Big-to-Fail (TBTF)</a:t>
            </a:r>
            <a:endParaRPr lang="en-US" sz="2800" dirty="0"/>
          </a:p>
        </p:txBody>
      </p:sp>
    </p:spTree>
    <p:extLst>
      <p:ext uri="{BB962C8B-B14F-4D97-AF65-F5344CB8AC3E}">
        <p14:creationId xmlns:p14="http://schemas.microsoft.com/office/powerpoint/2010/main" val="23369620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Small scale issues</a:t>
            </a:r>
            <a:endParaRPr lang="en-US" dirty="0"/>
          </a:p>
        </p:txBody>
      </p:sp>
      <p:sp>
        <p:nvSpPr>
          <p:cNvPr id="3" name="Content Placeholder 2"/>
          <p:cNvSpPr>
            <a:spLocks noGrp="1"/>
          </p:cNvSpPr>
          <p:nvPr>
            <p:ph idx="1"/>
          </p:nvPr>
        </p:nvSpPr>
        <p:spPr/>
        <p:txBody>
          <a:bodyPr>
            <a:normAutofit/>
          </a:bodyPr>
          <a:lstStyle/>
          <a:p>
            <a:pPr marL="342900" indent="-342900">
              <a:buFont typeface="Arial"/>
              <a:buChar char="•"/>
            </a:pPr>
            <a:r>
              <a:rPr lang="en-US" sz="2800" dirty="0" smtClean="0"/>
              <a:t>Missing Satellites </a:t>
            </a:r>
          </a:p>
          <a:p>
            <a:pPr marL="342900" indent="-342900">
              <a:buFont typeface="Arial"/>
              <a:buChar char="•"/>
            </a:pPr>
            <a:r>
              <a:rPr lang="en-US" sz="2800" dirty="0" smtClean="0">
                <a:solidFill>
                  <a:schemeClr val="tx1">
                    <a:alpha val="25000"/>
                  </a:schemeClr>
                </a:solidFill>
              </a:rPr>
              <a:t>Core/cusp </a:t>
            </a:r>
          </a:p>
          <a:p>
            <a:pPr marL="342900" indent="-342900">
              <a:buFont typeface="Arial"/>
              <a:buChar char="•"/>
            </a:pPr>
            <a:r>
              <a:rPr lang="en-US" sz="2800" dirty="0" smtClean="0">
                <a:solidFill>
                  <a:schemeClr val="tx1">
                    <a:alpha val="25000"/>
                  </a:schemeClr>
                </a:solidFill>
              </a:rPr>
              <a:t>Too-Big-to-Fail (TBTF)</a:t>
            </a:r>
            <a:endParaRPr lang="en-US" sz="2800" dirty="0">
              <a:solidFill>
                <a:schemeClr val="tx1">
                  <a:alpha val="25000"/>
                </a:schemeClr>
              </a:solidFill>
            </a:endParaRPr>
          </a:p>
        </p:txBody>
      </p:sp>
    </p:spTree>
    <p:extLst>
      <p:ext uri="{BB962C8B-B14F-4D97-AF65-F5344CB8AC3E}">
        <p14:creationId xmlns:p14="http://schemas.microsoft.com/office/powerpoint/2010/main" val="41144926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vflg.pdf"/>
          <p:cNvPicPr>
            <a:picLocks noGrp="1" noChangeAspect="1"/>
          </p:cNvPicPr>
          <p:nvPr>
            <p:ph idx="1"/>
          </p:nvPr>
        </p:nvPicPr>
        <p:blipFill>
          <a:blip r:embed="rId3">
            <a:extLst>
              <a:ext uri="{28A0092B-C50C-407E-A947-70E740481C1C}">
                <a14:useLocalDpi xmlns:a14="http://schemas.microsoft.com/office/drawing/2010/main" val="0"/>
              </a:ext>
            </a:extLst>
          </a:blip>
          <a:srcRect l="-62736" r="-62736"/>
          <a:stretch>
            <a:fillRect/>
          </a:stretch>
        </p:blipFill>
        <p:spPr>
          <a:xfrm>
            <a:off x="-3576919" y="-581294"/>
            <a:ext cx="15931469" cy="9144000"/>
          </a:xfrm>
        </p:spPr>
      </p:pic>
      <p:sp>
        <p:nvSpPr>
          <p:cNvPr id="5" name="TextBox 4"/>
          <p:cNvSpPr txBox="1"/>
          <p:nvPr/>
        </p:nvSpPr>
        <p:spPr>
          <a:xfrm>
            <a:off x="6496972" y="6314837"/>
            <a:ext cx="2380465" cy="369332"/>
          </a:xfrm>
          <a:prstGeom prst="rect">
            <a:avLst/>
          </a:prstGeom>
          <a:noFill/>
        </p:spPr>
        <p:txBody>
          <a:bodyPr wrap="square" rtlCol="0">
            <a:spAutoFit/>
          </a:bodyPr>
          <a:lstStyle/>
          <a:p>
            <a:r>
              <a:rPr lang="en-US" dirty="0" err="1" smtClean="0"/>
              <a:t>Kravtsov</a:t>
            </a:r>
            <a:r>
              <a:rPr lang="en-US" dirty="0" smtClean="0"/>
              <a:t> et al. 2010</a:t>
            </a:r>
            <a:endParaRPr lang="en-US" dirty="0"/>
          </a:p>
        </p:txBody>
      </p:sp>
    </p:spTree>
    <p:extLst>
      <p:ext uri="{BB962C8B-B14F-4D97-AF65-F5344CB8AC3E}">
        <p14:creationId xmlns:p14="http://schemas.microsoft.com/office/powerpoint/2010/main" val="11100895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Small scale issues</a:t>
            </a:r>
            <a:endParaRPr lang="en-US" dirty="0"/>
          </a:p>
        </p:txBody>
      </p:sp>
      <p:sp>
        <p:nvSpPr>
          <p:cNvPr id="3" name="Content Placeholder 2"/>
          <p:cNvSpPr>
            <a:spLocks noGrp="1"/>
          </p:cNvSpPr>
          <p:nvPr>
            <p:ph idx="1"/>
          </p:nvPr>
        </p:nvSpPr>
        <p:spPr/>
        <p:txBody>
          <a:bodyPr/>
          <a:lstStyle/>
          <a:p>
            <a:pPr marL="342900" indent="-342900">
              <a:buFont typeface="Arial"/>
              <a:buChar char="•"/>
            </a:pPr>
            <a:r>
              <a:rPr lang="en-US" sz="2800" dirty="0" smtClean="0">
                <a:solidFill>
                  <a:schemeClr val="tx1">
                    <a:alpha val="25000"/>
                  </a:schemeClr>
                </a:solidFill>
              </a:rPr>
              <a:t>Missing Satellites </a:t>
            </a:r>
          </a:p>
          <a:p>
            <a:pPr marL="342900" indent="-342900">
              <a:buFont typeface="Arial"/>
              <a:buChar char="•"/>
            </a:pPr>
            <a:r>
              <a:rPr lang="en-US" sz="2800" dirty="0" smtClean="0"/>
              <a:t>Core/cusp </a:t>
            </a:r>
          </a:p>
          <a:p>
            <a:pPr marL="800100" lvl="1" indent="-342900">
              <a:buFont typeface="Arial"/>
              <a:buChar char="•"/>
            </a:pPr>
            <a:r>
              <a:rPr lang="en-US" dirty="0" smtClean="0"/>
              <a:t>CDM simulations predict a universal NFW ‘</a:t>
            </a:r>
            <a:r>
              <a:rPr lang="en-US" dirty="0" err="1" smtClean="0"/>
              <a:t>cuspy</a:t>
            </a:r>
            <a:r>
              <a:rPr lang="en-US" dirty="0" smtClean="0"/>
              <a:t>’ profile,</a:t>
            </a:r>
          </a:p>
          <a:p>
            <a:pPr lvl="1" indent="0">
              <a:buNone/>
            </a:pPr>
            <a:r>
              <a:rPr lang="en-US" dirty="0" smtClean="0"/>
              <a:t> </a:t>
            </a:r>
          </a:p>
          <a:p>
            <a:pPr marL="800100" lvl="1" indent="-342900">
              <a:buFont typeface="Arial"/>
              <a:buChar char="•"/>
            </a:pPr>
            <a:r>
              <a:rPr lang="en-US" dirty="0" smtClean="0"/>
              <a:t>Observe ‘cores’ with </a:t>
            </a:r>
          </a:p>
          <a:p>
            <a:pPr marL="342900" indent="-342900">
              <a:buFont typeface="Arial"/>
              <a:buChar char="•"/>
            </a:pPr>
            <a:r>
              <a:rPr lang="en-US" sz="2800" dirty="0" smtClean="0">
                <a:solidFill>
                  <a:schemeClr val="tx1">
                    <a:alpha val="25000"/>
                  </a:schemeClr>
                </a:solidFill>
              </a:rPr>
              <a:t>Too-Big-to-Fail (TBTF)</a:t>
            </a:r>
            <a:endParaRPr lang="en-US" sz="2800" dirty="0">
              <a:solidFill>
                <a:schemeClr val="tx1">
                  <a:alpha val="25000"/>
                </a:schemeClr>
              </a:solidFill>
            </a:endParaRPr>
          </a:p>
        </p:txBody>
      </p:sp>
      <p:pic>
        <p:nvPicPr>
          <p:cNvPr id="4" name="Picture 3"/>
          <p:cNvPicPr>
            <a:picLocks noChangeAspect="1"/>
          </p:cNvPicPr>
          <p:nvPr/>
        </p:nvPicPr>
        <p:blipFill>
          <a:blip r:embed="rId3"/>
          <a:stretch>
            <a:fillRect/>
          </a:stretch>
        </p:blipFill>
        <p:spPr>
          <a:xfrm>
            <a:off x="3761408" y="3691604"/>
            <a:ext cx="1348977" cy="246996"/>
          </a:xfrm>
          <a:prstGeom prst="rect">
            <a:avLst/>
          </a:prstGeom>
        </p:spPr>
      </p:pic>
      <p:pic>
        <p:nvPicPr>
          <p:cNvPr id="9" name="Picture 8"/>
          <p:cNvPicPr>
            <a:picLocks noChangeAspect="1"/>
          </p:cNvPicPr>
          <p:nvPr/>
        </p:nvPicPr>
        <p:blipFill>
          <a:blip r:embed="rId4"/>
          <a:stretch>
            <a:fillRect/>
          </a:stretch>
        </p:blipFill>
        <p:spPr>
          <a:xfrm>
            <a:off x="1370752" y="3328764"/>
            <a:ext cx="2062385" cy="292171"/>
          </a:xfrm>
          <a:prstGeom prst="rect">
            <a:avLst/>
          </a:prstGeom>
        </p:spPr>
      </p:pic>
    </p:spTree>
    <p:extLst>
      <p:ext uri="{BB962C8B-B14F-4D97-AF65-F5344CB8AC3E}">
        <p14:creationId xmlns:p14="http://schemas.microsoft.com/office/powerpoint/2010/main" val="456222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Small scale issues</a:t>
            </a:r>
            <a:endParaRPr lang="en-US" dirty="0"/>
          </a:p>
        </p:txBody>
      </p:sp>
      <p:sp>
        <p:nvSpPr>
          <p:cNvPr id="3" name="Content Placeholder 2"/>
          <p:cNvSpPr>
            <a:spLocks noGrp="1"/>
          </p:cNvSpPr>
          <p:nvPr>
            <p:ph idx="1"/>
          </p:nvPr>
        </p:nvSpPr>
        <p:spPr/>
        <p:txBody>
          <a:bodyPr>
            <a:normAutofit/>
          </a:bodyPr>
          <a:lstStyle/>
          <a:p>
            <a:pPr marL="342900" indent="-342900">
              <a:buFont typeface="Arial"/>
              <a:buChar char="•"/>
            </a:pPr>
            <a:r>
              <a:rPr lang="en-US" sz="2800" dirty="0" smtClean="0">
                <a:solidFill>
                  <a:schemeClr val="tx1">
                    <a:alpha val="25000"/>
                  </a:schemeClr>
                </a:solidFill>
              </a:rPr>
              <a:t>Missing Satellites </a:t>
            </a:r>
          </a:p>
          <a:p>
            <a:pPr marL="342900" indent="-342900">
              <a:buFont typeface="Arial"/>
              <a:buChar char="•"/>
            </a:pPr>
            <a:r>
              <a:rPr lang="en-US" sz="2800" dirty="0" smtClean="0">
                <a:solidFill>
                  <a:schemeClr val="tx1">
                    <a:alpha val="25000"/>
                  </a:schemeClr>
                </a:solidFill>
              </a:rPr>
              <a:t>Core/cusp </a:t>
            </a:r>
          </a:p>
          <a:p>
            <a:pPr marL="342900" indent="-342900">
              <a:buFont typeface="Arial"/>
              <a:buChar char="•"/>
            </a:pPr>
            <a:r>
              <a:rPr lang="en-US" sz="2800" dirty="0" smtClean="0"/>
              <a:t>Too-Big-to-Fail (TBTF)</a:t>
            </a:r>
            <a:endParaRPr lang="en-US" sz="2800" dirty="0"/>
          </a:p>
        </p:txBody>
      </p:sp>
    </p:spTree>
    <p:extLst>
      <p:ext uri="{BB962C8B-B14F-4D97-AF65-F5344CB8AC3E}">
        <p14:creationId xmlns:p14="http://schemas.microsoft.com/office/powerpoint/2010/main" val="19417966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tbtf.pdf"/>
          <p:cNvPicPr>
            <a:picLocks noGrp="1" noChangeAspect="1"/>
          </p:cNvPicPr>
          <p:nvPr>
            <p:ph idx="1"/>
          </p:nvPr>
        </p:nvPicPr>
        <p:blipFill>
          <a:blip r:embed="rId2">
            <a:extLst>
              <a:ext uri="{28A0092B-C50C-407E-A947-70E740481C1C}">
                <a14:useLocalDpi xmlns:a14="http://schemas.microsoft.com/office/drawing/2010/main" val="0"/>
              </a:ext>
            </a:extLst>
          </a:blip>
          <a:srcRect l="-39728" r="-39728"/>
          <a:stretch>
            <a:fillRect/>
          </a:stretch>
        </p:blipFill>
        <p:spPr>
          <a:xfrm>
            <a:off x="-750750" y="685800"/>
            <a:ext cx="10102192" cy="5798238"/>
          </a:xfrm>
        </p:spPr>
      </p:pic>
      <p:sp>
        <p:nvSpPr>
          <p:cNvPr id="5" name="TextBox 4"/>
          <p:cNvSpPr txBox="1"/>
          <p:nvPr/>
        </p:nvSpPr>
        <p:spPr>
          <a:xfrm>
            <a:off x="6032904" y="6443059"/>
            <a:ext cx="2844534" cy="369332"/>
          </a:xfrm>
          <a:prstGeom prst="rect">
            <a:avLst/>
          </a:prstGeom>
          <a:noFill/>
        </p:spPr>
        <p:txBody>
          <a:bodyPr wrap="square" rtlCol="0">
            <a:spAutoFit/>
          </a:bodyPr>
          <a:lstStyle/>
          <a:p>
            <a:r>
              <a:rPr lang="en-US" dirty="0" err="1" smtClean="0"/>
              <a:t>Boylan-Kolchin</a:t>
            </a:r>
            <a:r>
              <a:rPr lang="en-US" dirty="0" smtClean="0"/>
              <a:t> et al. 2012</a:t>
            </a:r>
            <a:endParaRPr lang="en-US" dirty="0"/>
          </a:p>
        </p:txBody>
      </p:sp>
    </p:spTree>
    <p:extLst>
      <p:ext uri="{BB962C8B-B14F-4D97-AF65-F5344CB8AC3E}">
        <p14:creationId xmlns:p14="http://schemas.microsoft.com/office/powerpoint/2010/main" val="28234631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Essential.thmx</Template>
  <TotalTime>68093</TotalTime>
  <Words>604</Words>
  <Application>Microsoft Macintosh PowerPoint</Application>
  <PresentationFormat>On-screen Show (4:3)</PresentationFormat>
  <Paragraphs>96</Paragraphs>
  <Slides>29</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 Black</vt:lpstr>
      <vt:lpstr>Calibri</vt:lpstr>
      <vt:lpstr>Wingdings</vt:lpstr>
      <vt:lpstr>Arial</vt:lpstr>
      <vt:lpstr>Essential</vt:lpstr>
      <vt:lpstr>Dwarf Galaxies on fire</vt:lpstr>
      <vt:lpstr>PowerPoint Presentation</vt:lpstr>
      <vt:lpstr>PowerPoint Presentation</vt:lpstr>
      <vt:lpstr>Small scale issues</vt:lpstr>
      <vt:lpstr>Small scale issues</vt:lpstr>
      <vt:lpstr>PowerPoint Presentation</vt:lpstr>
      <vt:lpstr>Small scale issues</vt:lpstr>
      <vt:lpstr>Small scale issues</vt:lpstr>
      <vt:lpstr>PowerPoint Presentation</vt:lpstr>
      <vt:lpstr>Mhalo ~ 1010 M = Key mass scale</vt:lpstr>
      <vt:lpstr>PowerPoint Presentation</vt:lpstr>
      <vt:lpstr>My simulations</vt:lpstr>
      <vt:lpstr>M* vs R1/2 </vt:lpstr>
      <vt:lpstr>Vs observation</vt:lpstr>
      <vt:lpstr>Mdyn vs r1/2</vt:lpstr>
      <vt:lpstr>Vs observation</vt:lpstr>
      <vt:lpstr>Simulated Star formation histories</vt:lpstr>
      <vt:lpstr>Observed star formation histories</vt:lpstr>
      <vt:lpstr>Core formation</vt:lpstr>
      <vt:lpstr>Cusps as well</vt:lpstr>
      <vt:lpstr>Core/cusp</vt:lpstr>
      <vt:lpstr>rhocore vs rhalf</vt:lpstr>
      <vt:lpstr>PowerPoint Presentation</vt:lpstr>
      <vt:lpstr>Future work</vt:lpstr>
      <vt:lpstr>extras</vt:lpstr>
      <vt:lpstr>Bursty Star formation rate</vt:lpstr>
      <vt:lpstr>Gas shells throughout time</vt:lpstr>
      <vt:lpstr>TBTF</vt:lpstr>
      <vt:lpstr>PowerPoint Presentation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Fire in the field: Simulating the threshold of Galaxy formation</dc:title>
  <dc:creator>Alex</dc:creator>
  <cp:lastModifiedBy>Fitts, Alex B</cp:lastModifiedBy>
  <cp:revision>15</cp:revision>
  <dcterms:created xsi:type="dcterms:W3CDTF">2016-04-24T01:33:17Z</dcterms:created>
  <dcterms:modified xsi:type="dcterms:W3CDTF">2019-01-07T17:42:19Z</dcterms:modified>
</cp:coreProperties>
</file>